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7432000" cy="192024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4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72"/>
    <p:restoredTop sz="94663"/>
  </p:normalViewPr>
  <p:slideViewPr>
    <p:cSldViewPr>
      <p:cViewPr varScale="1">
        <p:scale>
          <a:sx n="40" d="100"/>
          <a:sy n="40" d="100"/>
        </p:scale>
        <p:origin x="1554" y="-360"/>
      </p:cViewPr>
      <p:guideLst>
        <p:guide orient="horz" pos="6048"/>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ic, Kacey L" userId="6a54a186-bfd5-4be9-830c-ade4d6653b16" providerId="ADAL" clId="{D0AB0094-E3E3-4599-9D24-B2E01B664163}"/>
    <pc:docChg chg="modSld">
      <pc:chgData name="Lacic, Kacey L" userId="6a54a186-bfd5-4be9-830c-ade4d6653b16" providerId="ADAL" clId="{D0AB0094-E3E3-4599-9D24-B2E01B664163}" dt="2019-01-04T16:57:39.142" v="4" actId="1076"/>
      <pc:docMkLst>
        <pc:docMk/>
      </pc:docMkLst>
      <pc:sldChg chg="addSp modSp">
        <pc:chgData name="Lacic, Kacey L" userId="6a54a186-bfd5-4be9-830c-ade4d6653b16" providerId="ADAL" clId="{D0AB0094-E3E3-4599-9D24-B2E01B664163}" dt="2019-01-04T16:57:39.142" v="4" actId="1076"/>
        <pc:sldMkLst>
          <pc:docMk/>
          <pc:sldMk cId="6292998" sldId="256"/>
        </pc:sldMkLst>
        <pc:picChg chg="add mod">
          <ac:chgData name="Lacic, Kacey L" userId="6a54a186-bfd5-4be9-830c-ade4d6653b16" providerId="ADAL" clId="{D0AB0094-E3E3-4599-9D24-B2E01B664163}" dt="2019-01-04T16:57:39.142" v="4" actId="1076"/>
          <ac:picMkLst>
            <pc:docMk/>
            <pc:sldMk cId="6292998" sldId="256"/>
            <ac:picMk id="4" creationId="{61243907-1DAE-453F-A774-09114B4451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D87AB-4153-7B4F-B6A9-B471F950A47B}" type="datetimeFigureOut">
              <a:rPr lang="en-US" smtClean="0"/>
              <a:t>1/8/2019</a:t>
            </a:fld>
            <a:endParaRPr lang="en-US"/>
          </a:p>
        </p:txBody>
      </p:sp>
      <p:sp>
        <p:nvSpPr>
          <p:cNvPr id="4" name="Slide Image Placeholder 3"/>
          <p:cNvSpPr>
            <a:spLocks noGrp="1" noRot="1" noChangeAspect="1"/>
          </p:cNvSpPr>
          <p:nvPr>
            <p:ph type="sldImg" idx="2"/>
          </p:nvPr>
        </p:nvSpPr>
        <p:spPr>
          <a:xfrm>
            <a:off x="981075" y="685800"/>
            <a:ext cx="48958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D110F-9587-5349-8810-7BDFBF704F59}" type="slidenum">
              <a:rPr lang="en-US" smtClean="0"/>
              <a:t>‹#›</a:t>
            </a:fld>
            <a:endParaRPr lang="en-US"/>
          </a:p>
        </p:txBody>
      </p:sp>
    </p:spTree>
    <p:extLst>
      <p:ext uri="{BB962C8B-B14F-4D97-AF65-F5344CB8AC3E}">
        <p14:creationId xmlns:p14="http://schemas.microsoft.com/office/powerpoint/2010/main" val="939289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60” wide x 42”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DED110F-9587-5349-8810-7BDFBF704F59}" type="slidenum">
              <a:rPr lang="en-US" smtClean="0"/>
              <a:t>1</a:t>
            </a:fld>
            <a:endParaRPr lang="en-US"/>
          </a:p>
        </p:txBody>
      </p:sp>
    </p:spTree>
    <p:extLst>
      <p:ext uri="{BB962C8B-B14F-4D97-AF65-F5344CB8AC3E}">
        <p14:creationId xmlns:p14="http://schemas.microsoft.com/office/powerpoint/2010/main" val="1107215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0x42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27432000" cy="192024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 xmlns:a16="http://schemas.microsoft.com/office/drawing/2014/main" id="{0C875C4D-56F2-C543-8D3F-55CC4E392A30}"/>
              </a:ext>
            </a:extLst>
          </p:cNvPr>
          <p:cNvGrpSpPr/>
          <p:nvPr userDrawn="1"/>
        </p:nvGrpSpPr>
        <p:grpSpPr>
          <a:xfrm>
            <a:off x="0" y="0"/>
            <a:ext cx="27432000" cy="19202400"/>
            <a:chOff x="0" y="0"/>
            <a:chExt cx="27432000" cy="19202400"/>
          </a:xfrm>
        </p:grpSpPr>
        <p:grpSp>
          <p:nvGrpSpPr>
            <p:cNvPr id="4" name="Group 3"/>
            <p:cNvGrpSpPr/>
            <p:nvPr userDrawn="1"/>
          </p:nvGrpSpPr>
          <p:grpSpPr>
            <a:xfrm>
              <a:off x="0" y="0"/>
              <a:ext cx="27432000" cy="19202400"/>
              <a:chOff x="0" y="0"/>
              <a:chExt cx="27432000" cy="19202400"/>
            </a:xfrm>
          </p:grpSpPr>
          <p:pic>
            <p:nvPicPr>
              <p:cNvPr id="2" name="Picture 1" descr="PNNL_Poster_Stripe_60x4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01776" y="0"/>
                <a:ext cx="1030224" cy="19202400"/>
              </a:xfrm>
              <a:prstGeom prst="rect">
                <a:avLst/>
              </a:prstGeom>
            </p:spPr>
          </p:pic>
          <p:pic>
            <p:nvPicPr>
              <p:cNvPr id="3" name="Picture 2" descr="PNNL_Poster_Header_60x4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27432000" cy="3246120"/>
              </a:xfrm>
              <a:prstGeom prst="rect">
                <a:avLst/>
              </a:prstGeom>
            </p:spPr>
          </p:pic>
        </p:grpSp>
        <p:grpSp>
          <p:nvGrpSpPr>
            <p:cNvPr id="18" name="Group 17">
              <a:extLst>
                <a:ext uri="{FF2B5EF4-FFF2-40B4-BE49-F238E27FC236}">
                  <a16:creationId xmlns="" xmlns:a16="http://schemas.microsoft.com/office/drawing/2014/main" id="{15312BC8-5325-5A48-A29A-7F5DF1712935}"/>
                </a:ext>
              </a:extLst>
            </p:cNvPr>
            <p:cNvGrpSpPr/>
            <p:nvPr userDrawn="1"/>
          </p:nvGrpSpPr>
          <p:grpSpPr>
            <a:xfrm>
              <a:off x="914400" y="374904"/>
              <a:ext cx="26517600" cy="18348104"/>
              <a:chOff x="914400" y="374904"/>
              <a:chExt cx="26517600" cy="18348104"/>
            </a:xfrm>
          </p:grpSpPr>
          <p:grpSp>
            <p:nvGrpSpPr>
              <p:cNvPr id="16" name="Group 15">
                <a:extLst>
                  <a:ext uri="{FF2B5EF4-FFF2-40B4-BE49-F238E27FC236}">
                    <a16:creationId xmlns="" xmlns:a16="http://schemas.microsoft.com/office/drawing/2014/main" id="{D75B00A1-B751-F247-9D23-2902A1C39009}"/>
                  </a:ext>
                </a:extLst>
              </p:cNvPr>
              <p:cNvGrpSpPr/>
              <p:nvPr userDrawn="1"/>
            </p:nvGrpSpPr>
            <p:grpSpPr>
              <a:xfrm>
                <a:off x="914400" y="17602200"/>
                <a:ext cx="26517600" cy="1120808"/>
                <a:chOff x="914400" y="17602200"/>
                <a:chExt cx="26517600" cy="1120808"/>
              </a:xfrm>
            </p:grpSpPr>
            <p:cxnSp>
              <p:nvCxnSpPr>
                <p:cNvPr id="6" name="Straight Connector 5"/>
                <p:cNvCxnSpPr/>
                <p:nvPr userDrawn="1"/>
              </p:nvCxnSpPr>
              <p:spPr>
                <a:xfrm>
                  <a:off x="914400" y="17602200"/>
                  <a:ext cx="265176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 xmlns:a16="http://schemas.microsoft.com/office/drawing/2014/main" id="{0FA9CA05-ECE9-1D46-8EC8-4A28A22D47F1}"/>
                    </a:ext>
                  </a:extLst>
                </p:cNvPr>
                <p:cNvGrpSpPr/>
                <p:nvPr userDrawn="1"/>
              </p:nvGrpSpPr>
              <p:grpSpPr>
                <a:xfrm>
                  <a:off x="914400" y="18129250"/>
                  <a:ext cx="24910001" cy="593758"/>
                  <a:chOff x="914400" y="18129250"/>
                  <a:chExt cx="24910001" cy="593758"/>
                </a:xfrm>
              </p:grpSpPr>
              <p:pic>
                <p:nvPicPr>
                  <p:cNvPr id="15" name="Picture 14"/>
                  <p:cNvPicPr>
                    <a:picLocks noChangeAspect="1"/>
                  </p:cNvPicPr>
                  <p:nvPr userDrawn="1"/>
                </p:nvPicPr>
                <p:blipFill>
                  <a:blip r:embed="rId5"/>
                  <a:stretch>
                    <a:fillRect/>
                  </a:stretch>
                </p:blipFill>
                <p:spPr>
                  <a:xfrm>
                    <a:off x="914400" y="18129250"/>
                    <a:ext cx="1727200" cy="482600"/>
                  </a:xfrm>
                  <a:prstGeom prst="rect">
                    <a:avLst/>
                  </a:prstGeom>
                </p:spPr>
              </p:pic>
              <p:pic>
                <p:nvPicPr>
                  <p:cNvPr id="7" name="Picture 6"/>
                  <p:cNvPicPr>
                    <a:picLocks noChangeAspect="1"/>
                  </p:cNvPicPr>
                  <p:nvPr userDrawn="1"/>
                </p:nvPicPr>
                <p:blipFill>
                  <a:blip r:embed="rId6"/>
                  <a:stretch>
                    <a:fillRect/>
                  </a:stretch>
                </p:blipFill>
                <p:spPr>
                  <a:xfrm>
                    <a:off x="22402800" y="18237361"/>
                    <a:ext cx="3421601" cy="485647"/>
                  </a:xfrm>
                  <a:prstGeom prst="rect">
                    <a:avLst/>
                  </a:prstGeom>
                </p:spPr>
              </p:pic>
            </p:grpSp>
          </p:grpSp>
          <p:pic>
            <p:nvPicPr>
              <p:cNvPr id="10" name="Picture 9">
                <a:extLst>
                  <a:ext uri="{FF2B5EF4-FFF2-40B4-BE49-F238E27FC236}">
                    <a16:creationId xmlns="" xmlns:a16="http://schemas.microsoft.com/office/drawing/2014/main" id="{32942782-C76D-3847-A417-9DE467C2A40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4158448" y="374904"/>
                <a:ext cx="2505456" cy="2444495"/>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2437" y="8612768"/>
            <a:ext cx="26669999" cy="5437750"/>
          </a:xfrm>
          <a:prstGeom prst="rect">
            <a:avLst/>
          </a:prstGeom>
          <a:solidFill>
            <a:schemeClr val="accent6">
              <a:lumMod val="60000"/>
              <a:lumOff val="4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057400" y="166878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4" name="Picture 3">
            <a:extLst>
              <a:ext uri="{FF2B5EF4-FFF2-40B4-BE49-F238E27FC236}">
                <a16:creationId xmlns="" xmlns:a16="http://schemas.microsoft.com/office/drawing/2014/main" id="{61243907-1DAE-453F-A774-09114B4451C1}"/>
              </a:ext>
            </a:extLst>
          </p:cNvPr>
          <p:cNvPicPr>
            <a:picLocks noChangeAspect="1"/>
          </p:cNvPicPr>
          <p:nvPr/>
        </p:nvPicPr>
        <p:blipFill>
          <a:blip r:embed="rId3"/>
          <a:stretch>
            <a:fillRect/>
          </a:stretch>
        </p:blipFill>
        <p:spPr>
          <a:xfrm>
            <a:off x="20497800" y="17830800"/>
            <a:ext cx="1603440" cy="1073292"/>
          </a:xfrm>
          <a:prstGeom prst="rect">
            <a:avLst/>
          </a:prstGeom>
        </p:spPr>
      </p:pic>
      <p:sp>
        <p:nvSpPr>
          <p:cNvPr id="7" name="TextBox 6"/>
          <p:cNvSpPr txBox="1"/>
          <p:nvPr/>
        </p:nvSpPr>
        <p:spPr>
          <a:xfrm>
            <a:off x="1496665" y="7620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a:solidFill>
                  <a:schemeClr val="bg1"/>
                </a:solidFill>
                <a:latin typeface="Arial"/>
                <a:cs typeface="Arial"/>
              </a:rPr>
              <a:t>MaxMass</a:t>
            </a:r>
            <a:endParaRPr lang="en-US" sz="8000" b="1" dirty="0">
              <a:solidFill>
                <a:schemeClr val="bg1"/>
              </a:solidFill>
              <a:latin typeface="Arial"/>
              <a:cs typeface="Arial"/>
            </a:endParaRPr>
          </a:p>
          <a:p>
            <a:pPr algn="ctr"/>
            <a:r>
              <a:rPr lang="en-US" sz="3600" b="1" dirty="0">
                <a:solidFill>
                  <a:schemeClr val="bg1"/>
                </a:solidFill>
                <a:latin typeface="Arial"/>
                <a:cs typeface="Arial"/>
              </a:rPr>
              <a:t>Making Room for </a:t>
            </a:r>
            <a:r>
              <a:rPr lang="en-US" sz="3600" b="1" dirty="0" err="1">
                <a:solidFill>
                  <a:schemeClr val="bg1"/>
                </a:solidFill>
                <a:latin typeface="Arial"/>
                <a:cs typeface="Arial"/>
              </a:rPr>
              <a:t>Bioproduction</a:t>
            </a:r>
            <a:r>
              <a:rPr lang="en-US" sz="3600" b="1" dirty="0">
                <a:solidFill>
                  <a:schemeClr val="bg1"/>
                </a:solidFill>
                <a:latin typeface="Arial"/>
                <a:cs typeface="Arial"/>
              </a:rPr>
              <a:t> via Intelligent Reduction of the Host </a:t>
            </a:r>
            <a:r>
              <a:rPr lang="en-US" sz="3600" b="1" dirty="0" err="1">
                <a:solidFill>
                  <a:schemeClr val="bg1"/>
                </a:solidFill>
                <a:latin typeface="Arial"/>
                <a:cs typeface="Arial"/>
              </a:rPr>
              <a:t>Proteiome</a:t>
            </a:r>
            <a:r>
              <a:rPr lang="en-US" sz="3600" b="1" dirty="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Joseph Cottam, Jeremy Teuton</a:t>
            </a:r>
            <a:endParaRPr lang="en-US" sz="3200" dirty="0">
              <a:solidFill>
                <a:schemeClr val="bg1"/>
              </a:solidFill>
              <a:latin typeface="Arial"/>
              <a:cs typeface="Arial"/>
            </a:endParaRPr>
          </a:p>
        </p:txBody>
      </p:sp>
      <p:sp>
        <p:nvSpPr>
          <p:cNvPr id="8" name="TextBox 7"/>
          <p:cNvSpPr txBox="1"/>
          <p:nvPr/>
        </p:nvSpPr>
        <p:spPr>
          <a:xfrm>
            <a:off x="134352" y="3249770"/>
            <a:ext cx="6418847" cy="769441"/>
          </a:xfrm>
          <a:prstGeom prst="rect">
            <a:avLst/>
          </a:prstGeom>
          <a:noFill/>
        </p:spPr>
        <p:txBody>
          <a:bodyPr wrap="square" rtlCol="0">
            <a:spAutoFit/>
          </a:bodyPr>
          <a:lstStyle/>
          <a:p>
            <a:r>
              <a:rPr lang="en-US" sz="4400" b="1" dirty="0">
                <a:solidFill>
                  <a:schemeClr val="accent6">
                    <a:lumMod val="75000"/>
                  </a:schemeClr>
                </a:solidFill>
              </a:rPr>
              <a:t>Introduction/Motivation:</a:t>
            </a:r>
          </a:p>
        </p:txBody>
      </p:sp>
      <p:sp>
        <p:nvSpPr>
          <p:cNvPr id="9" name="TextBox 8"/>
          <p:cNvSpPr txBox="1"/>
          <p:nvPr/>
        </p:nvSpPr>
        <p:spPr>
          <a:xfrm>
            <a:off x="8301718" y="14032835"/>
            <a:ext cx="5693719" cy="769441"/>
          </a:xfrm>
          <a:prstGeom prst="rect">
            <a:avLst/>
          </a:prstGeom>
          <a:noFill/>
        </p:spPr>
        <p:txBody>
          <a:bodyPr wrap="square" rtlCol="0">
            <a:spAutoFit/>
          </a:bodyPr>
          <a:lstStyle/>
          <a:p>
            <a:r>
              <a:rPr lang="en-US" sz="4400" b="1" dirty="0">
                <a:solidFill>
                  <a:schemeClr val="accent6">
                    <a:lumMod val="75000"/>
                  </a:schemeClr>
                </a:solidFill>
              </a:rPr>
              <a:t>Methods:</a:t>
            </a:r>
          </a:p>
        </p:txBody>
      </p:sp>
      <p:sp>
        <p:nvSpPr>
          <p:cNvPr id="10" name="TextBox 9"/>
          <p:cNvSpPr txBox="1"/>
          <p:nvPr/>
        </p:nvSpPr>
        <p:spPr>
          <a:xfrm>
            <a:off x="201279" y="8612768"/>
            <a:ext cx="5448300" cy="769441"/>
          </a:xfrm>
          <a:prstGeom prst="rect">
            <a:avLst/>
          </a:prstGeom>
          <a:noFill/>
        </p:spPr>
        <p:txBody>
          <a:bodyPr wrap="square" rtlCol="0">
            <a:spAutoFit/>
          </a:bodyPr>
          <a:lstStyle/>
          <a:p>
            <a:r>
              <a:rPr lang="en-US" sz="4400" b="1" dirty="0">
                <a:solidFill>
                  <a:schemeClr val="accent6">
                    <a:lumMod val="75000"/>
                  </a:schemeClr>
                </a:solidFill>
              </a:rPr>
              <a:t>Results:  </a:t>
            </a:r>
          </a:p>
        </p:txBody>
      </p:sp>
      <p:sp>
        <p:nvSpPr>
          <p:cNvPr id="11" name="TextBox 10"/>
          <p:cNvSpPr txBox="1"/>
          <p:nvPr/>
        </p:nvSpPr>
        <p:spPr>
          <a:xfrm>
            <a:off x="371364" y="14212669"/>
            <a:ext cx="11134836" cy="769441"/>
          </a:xfrm>
          <a:prstGeom prst="rect">
            <a:avLst/>
          </a:prstGeom>
          <a:noFill/>
        </p:spPr>
        <p:txBody>
          <a:bodyPr wrap="square" rtlCol="0">
            <a:spAutoFit/>
          </a:bodyPr>
          <a:lstStyle/>
          <a:p>
            <a:r>
              <a:rPr lang="en-US" sz="4400" b="1" dirty="0">
                <a:solidFill>
                  <a:schemeClr val="accent6">
                    <a:lumMod val="75000"/>
                  </a:schemeClr>
                </a:solidFill>
              </a:rPr>
              <a:t>Discussion/Future Directions:  </a:t>
            </a:r>
          </a:p>
        </p:txBody>
      </p:sp>
      <p:pic>
        <p:nvPicPr>
          <p:cNvPr id="12" name="Picture 11"/>
          <p:cNvPicPr>
            <a:picLocks noChangeAspect="1"/>
          </p:cNvPicPr>
          <p:nvPr/>
        </p:nvPicPr>
        <p:blipFill>
          <a:blip r:embed="rId4"/>
          <a:stretch>
            <a:fillRect/>
          </a:stretch>
        </p:blipFill>
        <p:spPr>
          <a:xfrm>
            <a:off x="21796" y="4143990"/>
            <a:ext cx="7576855" cy="4308186"/>
          </a:xfrm>
          <a:prstGeom prst="rect">
            <a:avLst/>
          </a:prstGeom>
        </p:spPr>
      </p:pic>
      <p:pic>
        <p:nvPicPr>
          <p:cNvPr id="14" name="Picture 13">
            <a:extLst>
              <a:ext uri="{FF2B5EF4-FFF2-40B4-BE49-F238E27FC236}">
                <a16:creationId xmlns="" xmlns:a16="http://schemas.microsoft.com/office/drawing/2014/main" id="{E72D2CAF-DFEF-BE45-B74C-418AA8523ACC}"/>
              </a:ext>
            </a:extLst>
          </p:cNvPr>
          <p:cNvPicPr>
            <a:picLocks noChangeAspect="1"/>
          </p:cNvPicPr>
          <p:nvPr/>
        </p:nvPicPr>
        <p:blipFill rotWithShape="1">
          <a:blip r:embed="rId5">
            <a:extLst>
              <a:ext uri="{28A0092B-C50C-407E-A947-70E740481C1C}">
                <a14:useLocalDpi xmlns:a14="http://schemas.microsoft.com/office/drawing/2010/main" val="0"/>
              </a:ext>
            </a:extLst>
          </a:blip>
          <a:srcRect b="44697"/>
          <a:stretch/>
        </p:blipFill>
        <p:spPr>
          <a:xfrm>
            <a:off x="-400514" y="8839200"/>
            <a:ext cx="7772400" cy="5562600"/>
          </a:xfrm>
          <a:prstGeom prst="rect">
            <a:avLst/>
          </a:prstGeom>
        </p:spPr>
      </p:pic>
      <p:pic>
        <p:nvPicPr>
          <p:cNvPr id="15" name="Picture 14">
            <a:extLst>
              <a:ext uri="{FF2B5EF4-FFF2-40B4-BE49-F238E27FC236}">
                <a16:creationId xmlns="" xmlns:a16="http://schemas.microsoft.com/office/drawing/2014/main" id="{B84D8B8B-051E-EE44-8750-3AD081B908A1}"/>
              </a:ext>
            </a:extLst>
          </p:cNvPr>
          <p:cNvPicPr>
            <a:picLocks noChangeAspect="1"/>
          </p:cNvPicPr>
          <p:nvPr/>
        </p:nvPicPr>
        <p:blipFill rotWithShape="1">
          <a:blip r:embed="rId6">
            <a:extLst>
              <a:ext uri="{28A0092B-C50C-407E-A947-70E740481C1C}">
                <a14:useLocalDpi xmlns:a14="http://schemas.microsoft.com/office/drawing/2010/main" val="0"/>
              </a:ext>
            </a:extLst>
          </a:blip>
          <a:srcRect l="63440" t="4899" b="65599"/>
          <a:stretch/>
        </p:blipFill>
        <p:spPr>
          <a:xfrm rot="16200000">
            <a:off x="10161792" y="8684671"/>
            <a:ext cx="4670016" cy="4876799"/>
          </a:xfrm>
          <a:prstGeom prst="rect">
            <a:avLst/>
          </a:prstGeom>
        </p:spPr>
      </p:pic>
      <p:pic>
        <p:nvPicPr>
          <p:cNvPr id="17" name="Picture 16">
            <a:extLst>
              <a:ext uri="{FF2B5EF4-FFF2-40B4-BE49-F238E27FC236}">
                <a16:creationId xmlns="" xmlns:a16="http://schemas.microsoft.com/office/drawing/2014/main" id="{9596915A-9CA6-0B40-BDE7-E97451A50B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67487" y="8736215"/>
            <a:ext cx="7083600" cy="4984554"/>
          </a:xfrm>
          <a:prstGeom prst="rect">
            <a:avLst/>
          </a:prstGeom>
        </p:spPr>
      </p:pic>
      <p:sp>
        <p:nvSpPr>
          <p:cNvPr id="18" name="Title 1">
            <a:extLst>
              <a:ext uri="{FF2B5EF4-FFF2-40B4-BE49-F238E27FC236}">
                <a16:creationId xmlns="" xmlns:a16="http://schemas.microsoft.com/office/drawing/2014/main" id="{C0766C36-F4B1-A04F-8843-E9DAFA995723}"/>
              </a:ext>
            </a:extLst>
          </p:cNvPr>
          <p:cNvSpPr txBox="1">
            <a:spLocks/>
          </p:cNvSpPr>
          <p:nvPr/>
        </p:nvSpPr>
        <p:spPr>
          <a:xfrm>
            <a:off x="533400" y="14706600"/>
            <a:ext cx="1828800" cy="605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Questions? </a:t>
            </a:r>
          </a:p>
        </p:txBody>
      </p:sp>
      <p:sp>
        <p:nvSpPr>
          <p:cNvPr id="19" name="Rectangle 18">
            <a:extLst>
              <a:ext uri="{FF2B5EF4-FFF2-40B4-BE49-F238E27FC236}">
                <a16:creationId xmlns="" xmlns:a16="http://schemas.microsoft.com/office/drawing/2014/main" id="{C68FC13C-4317-9E45-BFE8-7EEE983CC484}"/>
              </a:ext>
            </a:extLst>
          </p:cNvPr>
          <p:cNvSpPr/>
          <p:nvPr/>
        </p:nvSpPr>
        <p:spPr>
          <a:xfrm>
            <a:off x="342900" y="15087600"/>
            <a:ext cx="6591300" cy="2554545"/>
          </a:xfrm>
          <a:prstGeom prst="rect">
            <a:avLst/>
          </a:prstGeom>
        </p:spPr>
        <p:txBody>
          <a:bodyPr wrap="square">
            <a:spAutoFit/>
          </a:bodyPr>
          <a:lstStyle/>
          <a:p>
            <a:pPr lvl="0" defTabSz="914400">
              <a:defRPr/>
            </a:pPr>
            <a:r>
              <a:rPr lang="en-US" sz="2000" kern="0" dirty="0">
                <a:solidFill>
                  <a:prstClr val="black"/>
                </a:solidFill>
              </a:rPr>
              <a:t>One interesting observation is that knocking out the most highly expressed proteins can result in new highly expressed proteins. To predict which proteins must be overexpressed in the knockout, future work will focus on extending the metabolic model with RNA and Protein expression mechanisms, known as ME-models. We will also extend this approach for other organisms such as Pseudomonas </a:t>
            </a:r>
            <a:r>
              <a:rPr lang="en-US" sz="2000" kern="0" dirty="0" err="1">
                <a:solidFill>
                  <a:prstClr val="black"/>
                </a:solidFill>
              </a:rPr>
              <a:t>flourescens</a:t>
            </a:r>
            <a:r>
              <a:rPr lang="en-US" sz="2000" kern="0" dirty="0">
                <a:solidFill>
                  <a:prstClr val="black"/>
                </a:solidFill>
              </a:rPr>
              <a:t>, </a:t>
            </a:r>
            <a:r>
              <a:rPr lang="en-US" sz="2000" kern="0" dirty="0" err="1">
                <a:solidFill>
                  <a:prstClr val="black"/>
                </a:solidFill>
              </a:rPr>
              <a:t>Shewanella</a:t>
            </a:r>
            <a:r>
              <a:rPr lang="en-US" sz="2000" kern="0" dirty="0">
                <a:solidFill>
                  <a:prstClr val="black"/>
                </a:solidFill>
              </a:rPr>
              <a:t> </a:t>
            </a:r>
            <a:r>
              <a:rPr lang="en-US" sz="2000" kern="0" dirty="0" err="1">
                <a:solidFill>
                  <a:prstClr val="black"/>
                </a:solidFill>
              </a:rPr>
              <a:t>oneidensis</a:t>
            </a:r>
            <a:r>
              <a:rPr lang="en-US" sz="2000" kern="0" dirty="0">
                <a:solidFill>
                  <a:prstClr val="black"/>
                </a:solidFill>
              </a:rPr>
              <a:t> MR-1 and E. coli </a:t>
            </a:r>
            <a:r>
              <a:rPr lang="en-US" sz="2000" kern="0" dirty="0" err="1">
                <a:solidFill>
                  <a:prstClr val="black"/>
                </a:solidFill>
              </a:rPr>
              <a:t>Nissle</a:t>
            </a:r>
            <a:r>
              <a:rPr lang="en-US" sz="2000" kern="0" dirty="0">
                <a:solidFill>
                  <a:prstClr val="black"/>
                </a:solidFill>
              </a:rPr>
              <a:t>.</a:t>
            </a:r>
            <a:endParaRPr kumimoji="0" lang="en-US" sz="2000" b="0" i="0" u="none" strike="noStrike" kern="0" cap="none" spc="0" normalizeH="0" baseline="0" noProof="0" dirty="0">
              <a:ln>
                <a:noFill/>
              </a:ln>
              <a:solidFill>
                <a:prstClr val="black"/>
              </a:solidFill>
              <a:effectLst/>
              <a:uLnTx/>
              <a:uFillTx/>
            </a:endParaRPr>
          </a:p>
        </p:txBody>
      </p:sp>
      <p:grpSp>
        <p:nvGrpSpPr>
          <p:cNvPr id="29" name="Group 28"/>
          <p:cNvGrpSpPr/>
          <p:nvPr/>
        </p:nvGrpSpPr>
        <p:grpSpPr>
          <a:xfrm>
            <a:off x="20269200" y="3459732"/>
            <a:ext cx="5980083" cy="5251097"/>
            <a:chOff x="18422484" y="3128211"/>
            <a:chExt cx="6345454" cy="5631245"/>
          </a:xfrm>
        </p:grpSpPr>
        <p:sp>
          <p:nvSpPr>
            <p:cNvPr id="2" name="Donut 1"/>
            <p:cNvSpPr/>
            <p:nvPr/>
          </p:nvSpPr>
          <p:spPr>
            <a:xfrm>
              <a:off x="19888200" y="4834055"/>
              <a:ext cx="2819400" cy="2570783"/>
            </a:xfrm>
            <a:prstGeom prst="donut">
              <a:avLst>
                <a:gd name="adj" fmla="val 4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7188582">
              <a:off x="18785346" y="419032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9905478">
              <a:off x="19266268" y="3755774"/>
              <a:ext cx="1295400" cy="16242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4960802">
              <a:off x="18861429" y="4754986"/>
              <a:ext cx="827975" cy="1645973"/>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13425436">
              <a:off x="22060743" y="3679086"/>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9054529">
              <a:off x="22100343" y="6773855"/>
              <a:ext cx="1295400" cy="1624257"/>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18422484" y="6087979"/>
              <a:ext cx="4365327" cy="2671477"/>
            </a:xfrm>
            <a:custGeom>
              <a:avLst/>
              <a:gdLst>
                <a:gd name="connsiteX0" fmla="*/ 82084 w 4365327"/>
                <a:gd name="connsiteY0" fmla="*/ 0 h 2671477"/>
                <a:gd name="connsiteX1" fmla="*/ 9895 w 4365327"/>
                <a:gd name="connsiteY1" fmla="*/ 120316 h 2671477"/>
                <a:gd name="connsiteX2" fmla="*/ 82084 w 4365327"/>
                <a:gd name="connsiteY2" fmla="*/ 385010 h 2671477"/>
                <a:gd name="connsiteX3" fmla="*/ 106148 w 4365327"/>
                <a:gd name="connsiteY3" fmla="*/ 457200 h 2671477"/>
                <a:gd name="connsiteX4" fmla="*/ 202400 w 4365327"/>
                <a:gd name="connsiteY4" fmla="*/ 505326 h 2671477"/>
                <a:gd name="connsiteX5" fmla="*/ 298653 w 4365327"/>
                <a:gd name="connsiteY5" fmla="*/ 625642 h 2671477"/>
                <a:gd name="connsiteX6" fmla="*/ 226463 w 4365327"/>
                <a:gd name="connsiteY6" fmla="*/ 818147 h 2671477"/>
                <a:gd name="connsiteX7" fmla="*/ 202400 w 4365327"/>
                <a:gd name="connsiteY7" fmla="*/ 890337 h 2671477"/>
                <a:gd name="connsiteX8" fmla="*/ 130211 w 4365327"/>
                <a:gd name="connsiteY8" fmla="*/ 938463 h 2671477"/>
                <a:gd name="connsiteX9" fmla="*/ 202400 w 4365327"/>
                <a:gd name="connsiteY9" fmla="*/ 1251284 h 2671477"/>
                <a:gd name="connsiteX10" fmla="*/ 298653 w 4365327"/>
                <a:gd name="connsiteY10" fmla="*/ 1275347 h 2671477"/>
                <a:gd name="connsiteX11" fmla="*/ 443032 w 4365327"/>
                <a:gd name="connsiteY11" fmla="*/ 1395663 h 2671477"/>
                <a:gd name="connsiteX12" fmla="*/ 539284 w 4365327"/>
                <a:gd name="connsiteY12" fmla="*/ 1491916 h 2671477"/>
                <a:gd name="connsiteX13" fmla="*/ 707727 w 4365327"/>
                <a:gd name="connsiteY13" fmla="*/ 1540042 h 2671477"/>
                <a:gd name="connsiteX14" fmla="*/ 779916 w 4365327"/>
                <a:gd name="connsiteY14" fmla="*/ 1588168 h 2671477"/>
                <a:gd name="connsiteX15" fmla="*/ 924295 w 4365327"/>
                <a:gd name="connsiteY15" fmla="*/ 1636295 h 2671477"/>
                <a:gd name="connsiteX16" fmla="*/ 996484 w 4365327"/>
                <a:gd name="connsiteY16" fmla="*/ 1660358 h 2671477"/>
                <a:gd name="connsiteX17" fmla="*/ 1213053 w 4365327"/>
                <a:gd name="connsiteY17" fmla="*/ 1684421 h 2671477"/>
                <a:gd name="connsiteX18" fmla="*/ 1357432 w 4365327"/>
                <a:gd name="connsiteY18" fmla="*/ 1732547 h 2671477"/>
                <a:gd name="connsiteX19" fmla="*/ 1429621 w 4365327"/>
                <a:gd name="connsiteY19" fmla="*/ 1756610 h 2671477"/>
                <a:gd name="connsiteX20" fmla="*/ 1477748 w 4365327"/>
                <a:gd name="connsiteY20" fmla="*/ 1804737 h 2671477"/>
                <a:gd name="connsiteX21" fmla="*/ 1574000 w 4365327"/>
                <a:gd name="connsiteY21" fmla="*/ 1828800 h 2671477"/>
                <a:gd name="connsiteX22" fmla="*/ 1742442 w 4365327"/>
                <a:gd name="connsiteY22" fmla="*/ 1900989 h 2671477"/>
                <a:gd name="connsiteX23" fmla="*/ 1862758 w 4365327"/>
                <a:gd name="connsiteY23" fmla="*/ 2021305 h 2671477"/>
                <a:gd name="connsiteX24" fmla="*/ 1886821 w 4365327"/>
                <a:gd name="connsiteY24" fmla="*/ 2093495 h 2671477"/>
                <a:gd name="connsiteX25" fmla="*/ 1934948 w 4365327"/>
                <a:gd name="connsiteY25" fmla="*/ 2165684 h 2671477"/>
                <a:gd name="connsiteX26" fmla="*/ 2007137 w 4365327"/>
                <a:gd name="connsiteY26" fmla="*/ 2213810 h 2671477"/>
                <a:gd name="connsiteX27" fmla="*/ 2680905 w 4365327"/>
                <a:gd name="connsiteY27" fmla="*/ 2286000 h 2671477"/>
                <a:gd name="connsiteX28" fmla="*/ 2825284 w 4365327"/>
                <a:gd name="connsiteY28" fmla="*/ 2310063 h 2671477"/>
                <a:gd name="connsiteX29" fmla="*/ 2969663 w 4365327"/>
                <a:gd name="connsiteY29" fmla="*/ 2358189 h 2671477"/>
                <a:gd name="connsiteX30" fmla="*/ 3041853 w 4365327"/>
                <a:gd name="connsiteY30" fmla="*/ 2406316 h 2671477"/>
                <a:gd name="connsiteX31" fmla="*/ 3138105 w 4365327"/>
                <a:gd name="connsiteY31" fmla="*/ 2430379 h 2671477"/>
                <a:gd name="connsiteX32" fmla="*/ 3210295 w 4365327"/>
                <a:gd name="connsiteY32" fmla="*/ 2454442 h 2671477"/>
                <a:gd name="connsiteX33" fmla="*/ 3378737 w 4365327"/>
                <a:gd name="connsiteY33" fmla="*/ 2526632 h 2671477"/>
                <a:gd name="connsiteX34" fmla="*/ 3595305 w 4365327"/>
                <a:gd name="connsiteY34" fmla="*/ 2574758 h 2671477"/>
                <a:gd name="connsiteX35" fmla="*/ 3835937 w 4365327"/>
                <a:gd name="connsiteY35" fmla="*/ 2598821 h 2671477"/>
                <a:gd name="connsiteX36" fmla="*/ 3980316 w 4365327"/>
                <a:gd name="connsiteY36" fmla="*/ 2622884 h 2671477"/>
                <a:gd name="connsiteX37" fmla="*/ 4124695 w 4365327"/>
                <a:gd name="connsiteY37" fmla="*/ 2671010 h 2671477"/>
                <a:gd name="connsiteX38" fmla="*/ 4365327 w 4365327"/>
                <a:gd name="connsiteY38" fmla="*/ 2646947 h 267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65327" h="2671477">
                  <a:moveTo>
                    <a:pt x="82084" y="0"/>
                  </a:moveTo>
                  <a:cubicBezTo>
                    <a:pt x="58021" y="40105"/>
                    <a:pt x="17007" y="74090"/>
                    <a:pt x="9895" y="120316"/>
                  </a:cubicBezTo>
                  <a:cubicBezTo>
                    <a:pt x="-20671" y="318996"/>
                    <a:pt x="24122" y="269086"/>
                    <a:pt x="82084" y="385010"/>
                  </a:cubicBezTo>
                  <a:cubicBezTo>
                    <a:pt x="93428" y="407697"/>
                    <a:pt x="88212" y="439264"/>
                    <a:pt x="106148" y="457200"/>
                  </a:cubicBezTo>
                  <a:cubicBezTo>
                    <a:pt x="131513" y="482565"/>
                    <a:pt x="172554" y="485428"/>
                    <a:pt x="202400" y="505326"/>
                  </a:cubicBezTo>
                  <a:cubicBezTo>
                    <a:pt x="243546" y="532757"/>
                    <a:pt x="272909" y="587026"/>
                    <a:pt x="298653" y="625642"/>
                  </a:cubicBezTo>
                  <a:cubicBezTo>
                    <a:pt x="252227" y="857774"/>
                    <a:pt x="309080" y="652914"/>
                    <a:pt x="226463" y="818147"/>
                  </a:cubicBezTo>
                  <a:cubicBezTo>
                    <a:pt x="215119" y="840834"/>
                    <a:pt x="218245" y="870530"/>
                    <a:pt x="202400" y="890337"/>
                  </a:cubicBezTo>
                  <a:cubicBezTo>
                    <a:pt x="184334" y="912920"/>
                    <a:pt x="154274" y="922421"/>
                    <a:pt x="130211" y="938463"/>
                  </a:cubicBezTo>
                  <a:cubicBezTo>
                    <a:pt x="134046" y="976817"/>
                    <a:pt x="117849" y="1194917"/>
                    <a:pt x="202400" y="1251284"/>
                  </a:cubicBezTo>
                  <a:cubicBezTo>
                    <a:pt x="229917" y="1269629"/>
                    <a:pt x="266569" y="1267326"/>
                    <a:pt x="298653" y="1275347"/>
                  </a:cubicBezTo>
                  <a:cubicBezTo>
                    <a:pt x="548971" y="1525668"/>
                    <a:pt x="208525" y="1194657"/>
                    <a:pt x="443032" y="1395663"/>
                  </a:cubicBezTo>
                  <a:cubicBezTo>
                    <a:pt x="477482" y="1425192"/>
                    <a:pt x="502362" y="1465543"/>
                    <a:pt x="539284" y="1491916"/>
                  </a:cubicBezTo>
                  <a:cubicBezTo>
                    <a:pt x="557872" y="1505193"/>
                    <a:pt x="697662" y="1537526"/>
                    <a:pt x="707727" y="1540042"/>
                  </a:cubicBezTo>
                  <a:cubicBezTo>
                    <a:pt x="731790" y="1556084"/>
                    <a:pt x="753488" y="1576422"/>
                    <a:pt x="779916" y="1588168"/>
                  </a:cubicBezTo>
                  <a:cubicBezTo>
                    <a:pt x="826273" y="1608771"/>
                    <a:pt x="876169" y="1620253"/>
                    <a:pt x="924295" y="1636295"/>
                  </a:cubicBezTo>
                  <a:cubicBezTo>
                    <a:pt x="948358" y="1644316"/>
                    <a:pt x="971275" y="1657557"/>
                    <a:pt x="996484" y="1660358"/>
                  </a:cubicBezTo>
                  <a:lnTo>
                    <a:pt x="1213053" y="1684421"/>
                  </a:lnTo>
                  <a:lnTo>
                    <a:pt x="1357432" y="1732547"/>
                  </a:lnTo>
                  <a:lnTo>
                    <a:pt x="1429621" y="1756610"/>
                  </a:lnTo>
                  <a:cubicBezTo>
                    <a:pt x="1445663" y="1772652"/>
                    <a:pt x="1457456" y="1794591"/>
                    <a:pt x="1477748" y="1804737"/>
                  </a:cubicBezTo>
                  <a:cubicBezTo>
                    <a:pt x="1507328" y="1819527"/>
                    <a:pt x="1542201" y="1819715"/>
                    <a:pt x="1574000" y="1828800"/>
                  </a:cubicBezTo>
                  <a:cubicBezTo>
                    <a:pt x="1622464" y="1842647"/>
                    <a:pt x="1705182" y="1872009"/>
                    <a:pt x="1742442" y="1900989"/>
                  </a:cubicBezTo>
                  <a:cubicBezTo>
                    <a:pt x="1787212" y="1935810"/>
                    <a:pt x="1862758" y="2021305"/>
                    <a:pt x="1862758" y="2021305"/>
                  </a:cubicBezTo>
                  <a:cubicBezTo>
                    <a:pt x="1870779" y="2045368"/>
                    <a:pt x="1875477" y="2070808"/>
                    <a:pt x="1886821" y="2093495"/>
                  </a:cubicBezTo>
                  <a:cubicBezTo>
                    <a:pt x="1899755" y="2119362"/>
                    <a:pt x="1914498" y="2145234"/>
                    <a:pt x="1934948" y="2165684"/>
                  </a:cubicBezTo>
                  <a:cubicBezTo>
                    <a:pt x="1955398" y="2186134"/>
                    <a:pt x="1978586" y="2209205"/>
                    <a:pt x="2007137" y="2213810"/>
                  </a:cubicBezTo>
                  <a:cubicBezTo>
                    <a:pt x="2230130" y="2249777"/>
                    <a:pt x="2458103" y="2248867"/>
                    <a:pt x="2680905" y="2286000"/>
                  </a:cubicBezTo>
                  <a:cubicBezTo>
                    <a:pt x="2729031" y="2294021"/>
                    <a:pt x="2777951" y="2298230"/>
                    <a:pt x="2825284" y="2310063"/>
                  </a:cubicBezTo>
                  <a:cubicBezTo>
                    <a:pt x="2874499" y="2322367"/>
                    <a:pt x="2969663" y="2358189"/>
                    <a:pt x="2969663" y="2358189"/>
                  </a:cubicBezTo>
                  <a:cubicBezTo>
                    <a:pt x="2993726" y="2374231"/>
                    <a:pt x="3015271" y="2394924"/>
                    <a:pt x="3041853" y="2406316"/>
                  </a:cubicBezTo>
                  <a:cubicBezTo>
                    <a:pt x="3072250" y="2419344"/>
                    <a:pt x="3106306" y="2421294"/>
                    <a:pt x="3138105" y="2430379"/>
                  </a:cubicBezTo>
                  <a:cubicBezTo>
                    <a:pt x="3162494" y="2437347"/>
                    <a:pt x="3186981" y="2444450"/>
                    <a:pt x="3210295" y="2454442"/>
                  </a:cubicBezTo>
                  <a:cubicBezTo>
                    <a:pt x="3338623" y="2509439"/>
                    <a:pt x="3265879" y="2494386"/>
                    <a:pt x="3378737" y="2526632"/>
                  </a:cubicBezTo>
                  <a:cubicBezTo>
                    <a:pt x="3428769" y="2540927"/>
                    <a:pt x="3548790" y="2568556"/>
                    <a:pt x="3595305" y="2574758"/>
                  </a:cubicBezTo>
                  <a:cubicBezTo>
                    <a:pt x="3675209" y="2585412"/>
                    <a:pt x="3755949" y="2588823"/>
                    <a:pt x="3835937" y="2598821"/>
                  </a:cubicBezTo>
                  <a:cubicBezTo>
                    <a:pt x="3884350" y="2604873"/>
                    <a:pt x="3932190" y="2614863"/>
                    <a:pt x="3980316" y="2622884"/>
                  </a:cubicBezTo>
                  <a:cubicBezTo>
                    <a:pt x="4028442" y="2638926"/>
                    <a:pt x="4074217" y="2676058"/>
                    <a:pt x="4124695" y="2671010"/>
                  </a:cubicBezTo>
                  <a:lnTo>
                    <a:pt x="4365327" y="264694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23726274" y="4162926"/>
              <a:ext cx="1041664" cy="3585411"/>
            </a:xfrm>
            <a:custGeom>
              <a:avLst/>
              <a:gdLst>
                <a:gd name="connsiteX0" fmla="*/ 48126 w 1041664"/>
                <a:gd name="connsiteY0" fmla="*/ 3585411 h 3585411"/>
                <a:gd name="connsiteX1" fmla="*/ 72189 w 1041664"/>
                <a:gd name="connsiteY1" fmla="*/ 3441032 h 3585411"/>
                <a:gd name="connsiteX2" fmla="*/ 48126 w 1041664"/>
                <a:gd name="connsiteY2" fmla="*/ 3368842 h 3585411"/>
                <a:gd name="connsiteX3" fmla="*/ 72189 w 1041664"/>
                <a:gd name="connsiteY3" fmla="*/ 2646948 h 3585411"/>
                <a:gd name="connsiteX4" fmla="*/ 120315 w 1041664"/>
                <a:gd name="connsiteY4" fmla="*/ 2598821 h 3585411"/>
                <a:gd name="connsiteX5" fmla="*/ 336884 w 1041664"/>
                <a:gd name="connsiteY5" fmla="*/ 2550695 h 3585411"/>
                <a:gd name="connsiteX6" fmla="*/ 505326 w 1041664"/>
                <a:gd name="connsiteY6" fmla="*/ 2502569 h 3585411"/>
                <a:gd name="connsiteX7" fmla="*/ 601579 w 1041664"/>
                <a:gd name="connsiteY7" fmla="*/ 2430379 h 3585411"/>
                <a:gd name="connsiteX8" fmla="*/ 745958 w 1041664"/>
                <a:gd name="connsiteY8" fmla="*/ 2382253 h 3585411"/>
                <a:gd name="connsiteX9" fmla="*/ 890337 w 1041664"/>
                <a:gd name="connsiteY9" fmla="*/ 2189748 h 3585411"/>
                <a:gd name="connsiteX10" fmla="*/ 914400 w 1041664"/>
                <a:gd name="connsiteY10" fmla="*/ 2093495 h 3585411"/>
                <a:gd name="connsiteX11" fmla="*/ 938463 w 1041664"/>
                <a:gd name="connsiteY11" fmla="*/ 1973179 h 3585411"/>
                <a:gd name="connsiteX12" fmla="*/ 962526 w 1041664"/>
                <a:gd name="connsiteY12" fmla="*/ 1900990 h 3585411"/>
                <a:gd name="connsiteX13" fmla="*/ 986589 w 1041664"/>
                <a:gd name="connsiteY13" fmla="*/ 1804737 h 3585411"/>
                <a:gd name="connsiteX14" fmla="*/ 890337 w 1041664"/>
                <a:gd name="connsiteY14" fmla="*/ 1130969 h 3585411"/>
                <a:gd name="connsiteX15" fmla="*/ 601579 w 1041664"/>
                <a:gd name="connsiteY15" fmla="*/ 1106906 h 3585411"/>
                <a:gd name="connsiteX16" fmla="*/ 385010 w 1041664"/>
                <a:gd name="connsiteY16" fmla="*/ 1082842 h 3585411"/>
                <a:gd name="connsiteX17" fmla="*/ 312821 w 1041664"/>
                <a:gd name="connsiteY17" fmla="*/ 1010653 h 3585411"/>
                <a:gd name="connsiteX18" fmla="*/ 312821 w 1041664"/>
                <a:gd name="connsiteY18" fmla="*/ 745958 h 3585411"/>
                <a:gd name="connsiteX19" fmla="*/ 385010 w 1041664"/>
                <a:gd name="connsiteY19" fmla="*/ 697832 h 3585411"/>
                <a:gd name="connsiteX20" fmla="*/ 433137 w 1041664"/>
                <a:gd name="connsiteY20" fmla="*/ 601579 h 3585411"/>
                <a:gd name="connsiteX21" fmla="*/ 433137 w 1041664"/>
                <a:gd name="connsiteY21" fmla="*/ 216569 h 3585411"/>
                <a:gd name="connsiteX22" fmla="*/ 409073 w 1041664"/>
                <a:gd name="connsiteY22" fmla="*/ 144379 h 3585411"/>
                <a:gd name="connsiteX23" fmla="*/ 264694 w 1041664"/>
                <a:gd name="connsiteY23" fmla="*/ 48127 h 3585411"/>
                <a:gd name="connsiteX24" fmla="*/ 168442 w 1041664"/>
                <a:gd name="connsiteY24" fmla="*/ 0 h 3585411"/>
                <a:gd name="connsiteX25" fmla="*/ 72189 w 1041664"/>
                <a:gd name="connsiteY25" fmla="*/ 24063 h 3585411"/>
                <a:gd name="connsiteX26" fmla="*/ 0 w 1041664"/>
                <a:gd name="connsiteY26" fmla="*/ 264695 h 358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1664" h="3585411">
                  <a:moveTo>
                    <a:pt x="48126" y="3585411"/>
                  </a:moveTo>
                  <a:cubicBezTo>
                    <a:pt x="56147" y="3537285"/>
                    <a:pt x="72189" y="3489822"/>
                    <a:pt x="72189" y="3441032"/>
                  </a:cubicBezTo>
                  <a:cubicBezTo>
                    <a:pt x="72189" y="3415667"/>
                    <a:pt x="48126" y="3394207"/>
                    <a:pt x="48126" y="3368842"/>
                  </a:cubicBezTo>
                  <a:cubicBezTo>
                    <a:pt x="48126" y="3128077"/>
                    <a:pt x="49716" y="2886662"/>
                    <a:pt x="72189" y="2646948"/>
                  </a:cubicBezTo>
                  <a:cubicBezTo>
                    <a:pt x="74307" y="2624360"/>
                    <a:pt x="100861" y="2610493"/>
                    <a:pt x="120315" y="2598821"/>
                  </a:cubicBezTo>
                  <a:cubicBezTo>
                    <a:pt x="167144" y="2570723"/>
                    <a:pt x="305300" y="2557012"/>
                    <a:pt x="336884" y="2550695"/>
                  </a:cubicBezTo>
                  <a:cubicBezTo>
                    <a:pt x="412423" y="2535587"/>
                    <a:pt x="436522" y="2525504"/>
                    <a:pt x="505326" y="2502569"/>
                  </a:cubicBezTo>
                  <a:cubicBezTo>
                    <a:pt x="537410" y="2478506"/>
                    <a:pt x="565708" y="2448315"/>
                    <a:pt x="601579" y="2430379"/>
                  </a:cubicBezTo>
                  <a:cubicBezTo>
                    <a:pt x="646953" y="2407692"/>
                    <a:pt x="745958" y="2382253"/>
                    <a:pt x="745958" y="2382253"/>
                  </a:cubicBezTo>
                  <a:cubicBezTo>
                    <a:pt x="854794" y="2218997"/>
                    <a:pt x="801310" y="2278773"/>
                    <a:pt x="890337" y="2189748"/>
                  </a:cubicBezTo>
                  <a:cubicBezTo>
                    <a:pt x="898358" y="2157664"/>
                    <a:pt x="907226" y="2125779"/>
                    <a:pt x="914400" y="2093495"/>
                  </a:cubicBezTo>
                  <a:cubicBezTo>
                    <a:pt x="923272" y="2053569"/>
                    <a:pt x="928543" y="2012857"/>
                    <a:pt x="938463" y="1973179"/>
                  </a:cubicBezTo>
                  <a:cubicBezTo>
                    <a:pt x="944615" y="1948572"/>
                    <a:pt x="955558" y="1925379"/>
                    <a:pt x="962526" y="1900990"/>
                  </a:cubicBezTo>
                  <a:cubicBezTo>
                    <a:pt x="971611" y="1869191"/>
                    <a:pt x="978568" y="1836821"/>
                    <a:pt x="986589" y="1804737"/>
                  </a:cubicBezTo>
                  <a:cubicBezTo>
                    <a:pt x="979255" y="1606724"/>
                    <a:pt x="1166054" y="1167731"/>
                    <a:pt x="890337" y="1130969"/>
                  </a:cubicBezTo>
                  <a:cubicBezTo>
                    <a:pt x="794598" y="1118204"/>
                    <a:pt x="697730" y="1116063"/>
                    <a:pt x="601579" y="1106906"/>
                  </a:cubicBezTo>
                  <a:cubicBezTo>
                    <a:pt x="529272" y="1100020"/>
                    <a:pt x="457200" y="1090863"/>
                    <a:pt x="385010" y="1082842"/>
                  </a:cubicBezTo>
                  <a:cubicBezTo>
                    <a:pt x="360947" y="1058779"/>
                    <a:pt x="328040" y="1041091"/>
                    <a:pt x="312821" y="1010653"/>
                  </a:cubicBezTo>
                  <a:cubicBezTo>
                    <a:pt x="279774" y="944558"/>
                    <a:pt x="281337" y="808926"/>
                    <a:pt x="312821" y="745958"/>
                  </a:cubicBezTo>
                  <a:cubicBezTo>
                    <a:pt x="325754" y="720091"/>
                    <a:pt x="360947" y="713874"/>
                    <a:pt x="385010" y="697832"/>
                  </a:cubicBezTo>
                  <a:cubicBezTo>
                    <a:pt x="401052" y="665748"/>
                    <a:pt x="419006" y="634550"/>
                    <a:pt x="433137" y="601579"/>
                  </a:cubicBezTo>
                  <a:cubicBezTo>
                    <a:pt x="490906" y="466787"/>
                    <a:pt x="456532" y="403725"/>
                    <a:pt x="433137" y="216569"/>
                  </a:cubicBezTo>
                  <a:cubicBezTo>
                    <a:pt x="429991" y="191400"/>
                    <a:pt x="423143" y="165484"/>
                    <a:pt x="409073" y="144379"/>
                  </a:cubicBezTo>
                  <a:cubicBezTo>
                    <a:pt x="348546" y="53589"/>
                    <a:pt x="347107" y="83447"/>
                    <a:pt x="264694" y="48127"/>
                  </a:cubicBezTo>
                  <a:cubicBezTo>
                    <a:pt x="231723" y="33997"/>
                    <a:pt x="200526" y="16042"/>
                    <a:pt x="168442" y="0"/>
                  </a:cubicBezTo>
                  <a:cubicBezTo>
                    <a:pt x="136358" y="8021"/>
                    <a:pt x="85874" y="-6044"/>
                    <a:pt x="72189" y="24063"/>
                  </a:cubicBezTo>
                  <a:cubicBezTo>
                    <a:pt x="-44445" y="280657"/>
                    <a:pt x="146841" y="264695"/>
                    <a:pt x="0" y="2646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85242" y="3128211"/>
              <a:ext cx="2502569" cy="481263"/>
            </a:xfrm>
            <a:custGeom>
              <a:avLst/>
              <a:gdLst>
                <a:gd name="connsiteX0" fmla="*/ 2502569 w 2502569"/>
                <a:gd name="connsiteY0" fmla="*/ 385010 h 481263"/>
                <a:gd name="connsiteX1" fmla="*/ 2310063 w 2502569"/>
                <a:gd name="connsiteY1" fmla="*/ 216568 h 481263"/>
                <a:gd name="connsiteX2" fmla="*/ 2093495 w 2502569"/>
                <a:gd name="connsiteY2" fmla="*/ 144378 h 481263"/>
                <a:gd name="connsiteX3" fmla="*/ 1660358 w 2502569"/>
                <a:gd name="connsiteY3" fmla="*/ 24063 h 481263"/>
                <a:gd name="connsiteX4" fmla="*/ 1323474 w 2502569"/>
                <a:gd name="connsiteY4" fmla="*/ 0 h 481263"/>
                <a:gd name="connsiteX5" fmla="*/ 697832 w 2502569"/>
                <a:gd name="connsiteY5" fmla="*/ 24063 h 481263"/>
                <a:gd name="connsiteX6" fmla="*/ 625642 w 2502569"/>
                <a:gd name="connsiteY6" fmla="*/ 48126 h 481263"/>
                <a:gd name="connsiteX7" fmla="*/ 577516 w 2502569"/>
                <a:gd name="connsiteY7" fmla="*/ 120315 h 481263"/>
                <a:gd name="connsiteX8" fmla="*/ 529390 w 2502569"/>
                <a:gd name="connsiteY8" fmla="*/ 168442 h 481263"/>
                <a:gd name="connsiteX9" fmla="*/ 505326 w 2502569"/>
                <a:gd name="connsiteY9" fmla="*/ 264694 h 481263"/>
                <a:gd name="connsiteX10" fmla="*/ 409074 w 2502569"/>
                <a:gd name="connsiteY10" fmla="*/ 312821 h 481263"/>
                <a:gd name="connsiteX11" fmla="*/ 360947 w 2502569"/>
                <a:gd name="connsiteY11" fmla="*/ 360947 h 481263"/>
                <a:gd name="connsiteX12" fmla="*/ 216569 w 2502569"/>
                <a:gd name="connsiteY12" fmla="*/ 409073 h 481263"/>
                <a:gd name="connsiteX13" fmla="*/ 72190 w 2502569"/>
                <a:gd name="connsiteY13" fmla="*/ 457200 h 481263"/>
                <a:gd name="connsiteX14" fmla="*/ 0 w 2502569"/>
                <a:gd name="connsiteY14" fmla="*/ 481263 h 48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2569" h="481263">
                  <a:moveTo>
                    <a:pt x="2502569" y="385010"/>
                  </a:moveTo>
                  <a:cubicBezTo>
                    <a:pt x="2413828" y="296269"/>
                    <a:pt x="2402918" y="269627"/>
                    <a:pt x="2310063" y="216568"/>
                  </a:cubicBezTo>
                  <a:cubicBezTo>
                    <a:pt x="2175791" y="139841"/>
                    <a:pt x="2250626" y="187232"/>
                    <a:pt x="2093495" y="144378"/>
                  </a:cubicBezTo>
                  <a:cubicBezTo>
                    <a:pt x="1936486" y="101557"/>
                    <a:pt x="1838949" y="36819"/>
                    <a:pt x="1660358" y="24063"/>
                  </a:cubicBezTo>
                  <a:lnTo>
                    <a:pt x="1323474" y="0"/>
                  </a:lnTo>
                  <a:cubicBezTo>
                    <a:pt x="1114927" y="8021"/>
                    <a:pt x="906039" y="9704"/>
                    <a:pt x="697832" y="24063"/>
                  </a:cubicBezTo>
                  <a:cubicBezTo>
                    <a:pt x="672527" y="25808"/>
                    <a:pt x="645449" y="32281"/>
                    <a:pt x="625642" y="48126"/>
                  </a:cubicBezTo>
                  <a:cubicBezTo>
                    <a:pt x="603059" y="66192"/>
                    <a:pt x="595582" y="97732"/>
                    <a:pt x="577516" y="120315"/>
                  </a:cubicBezTo>
                  <a:cubicBezTo>
                    <a:pt x="563344" y="138031"/>
                    <a:pt x="545432" y="152400"/>
                    <a:pt x="529390" y="168442"/>
                  </a:cubicBezTo>
                  <a:cubicBezTo>
                    <a:pt x="521369" y="200526"/>
                    <a:pt x="526498" y="239288"/>
                    <a:pt x="505326" y="264694"/>
                  </a:cubicBezTo>
                  <a:cubicBezTo>
                    <a:pt x="482362" y="292251"/>
                    <a:pt x="438921" y="292923"/>
                    <a:pt x="409074" y="312821"/>
                  </a:cubicBezTo>
                  <a:cubicBezTo>
                    <a:pt x="390197" y="325406"/>
                    <a:pt x="381239" y="350801"/>
                    <a:pt x="360947" y="360947"/>
                  </a:cubicBezTo>
                  <a:cubicBezTo>
                    <a:pt x="315573" y="383634"/>
                    <a:pt x="264695" y="393031"/>
                    <a:pt x="216569" y="409073"/>
                  </a:cubicBezTo>
                  <a:lnTo>
                    <a:pt x="72190" y="457200"/>
                  </a:lnTo>
                  <a:lnTo>
                    <a:pt x="0" y="48126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 xmlns:a16="http://schemas.microsoft.com/office/drawing/2014/main" id="{0270613A-4307-8E46-8CFB-2F53394EADDE}"/>
              </a:ext>
            </a:extLst>
          </p:cNvPr>
          <p:cNvSpPr/>
          <p:nvPr/>
        </p:nvSpPr>
        <p:spPr>
          <a:xfrm>
            <a:off x="8111019" y="14868320"/>
            <a:ext cx="17196147" cy="6247864"/>
          </a:xfrm>
          <a:prstGeom prst="rect">
            <a:avLst/>
          </a:prstGeom>
        </p:spPr>
        <p:txBody>
          <a:bodyPr wrap="square">
            <a:spAutoFit/>
          </a:bodyPr>
          <a:lstStyle/>
          <a:p>
            <a:pPr lvl="0" defTabSz="914400">
              <a:defRPr/>
            </a:pPr>
            <a:r>
              <a:rPr lang="en-US" sz="1000" kern="0" dirty="0">
                <a:solidFill>
                  <a:prstClr val="black"/>
                </a:solidFill>
              </a:rPr>
              <a:t>Max Mass Objective</a:t>
            </a:r>
          </a:p>
          <a:p>
            <a:pPr lvl="0" defTabSz="914400">
              <a:defRPr/>
            </a:pPr>
            <a:r>
              <a:rPr lang="en-US" sz="1000" kern="0" dirty="0">
                <a:solidFill>
                  <a:prstClr val="black"/>
                </a:solidFill>
              </a:rPr>
              <a:t>The </a:t>
            </a:r>
            <a:r>
              <a:rPr lang="en-US" sz="1000" kern="0" dirty="0" err="1">
                <a:solidFill>
                  <a:prstClr val="black"/>
                </a:solidFill>
              </a:rPr>
              <a:t>MaxMass</a:t>
            </a:r>
            <a:r>
              <a:rPr lang="en-US" sz="1000" kern="0" dirty="0">
                <a:solidFill>
                  <a:prstClr val="black"/>
                </a:solidFill>
              </a:rPr>
              <a:t> algorithm contains the following objective function:</a:t>
            </a:r>
          </a:p>
          <a:p>
            <a:pPr lvl="0" defTabSz="914400">
              <a:defRPr/>
            </a:pPr>
            <a:endParaRPr lang="en-US" sz="1000" kern="0" dirty="0">
              <a:solidFill>
                <a:prstClr val="black"/>
              </a:solidFill>
            </a:endParaRPr>
          </a:p>
          <a:p>
            <a:pPr lvl="0" defTabSz="914400">
              <a:defRPr/>
            </a:pPr>
            <a:r>
              <a:rPr lang="en-US" sz="1000" kern="0" dirty="0" err="1">
                <a:solidFill>
                  <a:prstClr val="black"/>
                </a:solidFill>
              </a:rPr>
              <a:t>max∑k∈Kyk∑i</a:t>
            </a:r>
            <a:r>
              <a:rPr lang="en-US" sz="1000" kern="0" dirty="0">
                <a:solidFill>
                  <a:prstClr val="black"/>
                </a:solidFill>
              </a:rPr>
              <a:t>=1kmi−∑</a:t>
            </a:r>
            <a:r>
              <a:rPr lang="en-US" sz="1000" kern="0" dirty="0" err="1">
                <a:solidFill>
                  <a:prstClr val="black"/>
                </a:solidFill>
              </a:rPr>
              <a:t>k∈Kxk∑i</a:t>
            </a:r>
            <a:r>
              <a:rPr lang="en-US" sz="1000" kern="0" dirty="0">
                <a:solidFill>
                  <a:prstClr val="black"/>
                </a:solidFill>
              </a:rPr>
              <a:t>=1kmi</a:t>
            </a:r>
          </a:p>
          <a:p>
            <a:pPr lvl="0" defTabSz="914400">
              <a:defRPr/>
            </a:pPr>
            <a:r>
              <a:rPr lang="en-US" sz="1000" kern="0" dirty="0">
                <a:solidFill>
                  <a:prstClr val="black"/>
                </a:solidFill>
              </a:rPr>
              <a:t> </a:t>
            </a:r>
          </a:p>
          <a:p>
            <a:pPr lvl="0" defTabSz="914400">
              <a:defRPr/>
            </a:pPr>
            <a:r>
              <a:rPr lang="en-US" sz="1000" kern="0" dirty="0">
                <a:solidFill>
                  <a:prstClr val="black"/>
                </a:solidFill>
              </a:rPr>
              <a:t>where the variables are</a:t>
            </a:r>
          </a:p>
          <a:p>
            <a:pPr lvl="0" defTabSz="914400">
              <a:defRPr/>
            </a:pPr>
            <a:endParaRPr lang="en-US" sz="1000" kern="0" dirty="0">
              <a:solidFill>
                <a:prstClr val="black"/>
              </a:solidFill>
            </a:endParaRPr>
          </a:p>
          <a:p>
            <a:pPr lvl="0" defTabSz="914400">
              <a:defRPr/>
            </a:pPr>
            <a:r>
              <a:rPr lang="en-US" sz="1000" kern="0" dirty="0" err="1">
                <a:solidFill>
                  <a:prstClr val="black"/>
                </a:solidFill>
              </a:rPr>
              <a:t>xk</a:t>
            </a:r>
            <a:r>
              <a:rPr lang="en-US" sz="1000" kern="0" dirty="0">
                <a:solidFill>
                  <a:prstClr val="black"/>
                </a:solidFill>
              </a:rPr>
              <a:t>=1, if gene or promoter k is the first gene or promoter within the deleted segment 0, otherwise</a:t>
            </a:r>
          </a:p>
          <a:p>
            <a:pPr lvl="0" defTabSz="914400">
              <a:defRPr/>
            </a:pPr>
            <a:r>
              <a:rPr lang="en-US" sz="1000" kern="0" dirty="0">
                <a:solidFill>
                  <a:prstClr val="black"/>
                </a:solidFill>
              </a:rPr>
              <a:t> </a:t>
            </a:r>
          </a:p>
          <a:p>
            <a:pPr lvl="0" defTabSz="914400">
              <a:defRPr/>
            </a:pPr>
            <a:r>
              <a:rPr lang="en-US" sz="1000" kern="0" dirty="0">
                <a:solidFill>
                  <a:prstClr val="black"/>
                </a:solidFill>
              </a:rPr>
              <a:t>and</a:t>
            </a:r>
          </a:p>
          <a:p>
            <a:pPr lvl="0" defTabSz="914400">
              <a:defRPr/>
            </a:pPr>
            <a:r>
              <a:rPr lang="en-US" sz="1000" kern="0" dirty="0" err="1">
                <a:solidFill>
                  <a:prstClr val="black"/>
                </a:solidFill>
              </a:rPr>
              <a:t>yk</a:t>
            </a:r>
            <a:r>
              <a:rPr lang="en-US" sz="1000" kern="0" dirty="0">
                <a:solidFill>
                  <a:prstClr val="black"/>
                </a:solidFill>
              </a:rPr>
              <a:t>=1, if gene or promoter k is immediately after the end of the deleted segment 0, otherwise</a:t>
            </a:r>
          </a:p>
          <a:p>
            <a:pPr lvl="0" defTabSz="914400">
              <a:defRPr/>
            </a:pPr>
            <a:r>
              <a:rPr lang="en-US" sz="1000" kern="0" dirty="0">
                <a:solidFill>
                  <a:prstClr val="black"/>
                </a:solidFill>
              </a:rPr>
              <a:t> </a:t>
            </a:r>
          </a:p>
          <a:p>
            <a:pPr lvl="0" defTabSz="914400">
              <a:defRPr/>
            </a:pPr>
            <a:r>
              <a:rPr lang="en-US" sz="1000" kern="0" dirty="0">
                <a:solidFill>
                  <a:prstClr val="black"/>
                </a:solidFill>
              </a:rPr>
              <a:t>where</a:t>
            </a:r>
          </a:p>
          <a:p>
            <a:pPr lvl="0" defTabSz="914400">
              <a:defRPr/>
            </a:pPr>
            <a:endParaRPr lang="en-US" sz="1000" kern="0" dirty="0">
              <a:solidFill>
                <a:prstClr val="black"/>
              </a:solidFill>
            </a:endParaRPr>
          </a:p>
          <a:p>
            <a:pPr lvl="0" defTabSz="914400">
              <a:defRPr/>
            </a:pPr>
            <a:r>
              <a:rPr lang="en-US" sz="1000" kern="0" dirty="0">
                <a:solidFill>
                  <a:prstClr val="black"/>
                </a:solidFill>
              </a:rPr>
              <a:t>∑</a:t>
            </a:r>
            <a:r>
              <a:rPr lang="en-US" sz="1000" kern="0" dirty="0" err="1">
                <a:solidFill>
                  <a:prstClr val="black"/>
                </a:solidFill>
              </a:rPr>
              <a:t>k∈Kxk</a:t>
            </a:r>
            <a:r>
              <a:rPr lang="en-US" sz="1000" kern="0" dirty="0">
                <a:solidFill>
                  <a:prstClr val="black"/>
                </a:solidFill>
              </a:rPr>
              <a:t>=1</a:t>
            </a:r>
          </a:p>
          <a:p>
            <a:pPr lvl="0" defTabSz="914400">
              <a:defRPr/>
            </a:pPr>
            <a:r>
              <a:rPr lang="en-US" sz="1000" kern="0" dirty="0">
                <a:solidFill>
                  <a:prstClr val="black"/>
                </a:solidFill>
              </a:rPr>
              <a:t> </a:t>
            </a:r>
          </a:p>
          <a:p>
            <a:pPr lvl="0" defTabSz="914400">
              <a:defRPr/>
            </a:pPr>
            <a:r>
              <a:rPr lang="en-US" sz="1000" kern="0" dirty="0">
                <a:solidFill>
                  <a:prstClr val="black"/>
                </a:solidFill>
              </a:rPr>
              <a:t>and</a:t>
            </a:r>
          </a:p>
          <a:p>
            <a:pPr lvl="0" defTabSz="914400">
              <a:defRPr/>
            </a:pPr>
            <a:r>
              <a:rPr lang="en-US" sz="1000" kern="0" dirty="0">
                <a:solidFill>
                  <a:prstClr val="black"/>
                </a:solidFill>
              </a:rPr>
              <a:t>∑</a:t>
            </a:r>
            <a:r>
              <a:rPr lang="en-US" sz="1000" kern="0" dirty="0" err="1">
                <a:solidFill>
                  <a:prstClr val="black"/>
                </a:solidFill>
              </a:rPr>
              <a:t>k∈Kyk</a:t>
            </a:r>
            <a:r>
              <a:rPr lang="en-US" sz="1000" kern="0" dirty="0">
                <a:solidFill>
                  <a:prstClr val="black"/>
                </a:solidFill>
              </a:rPr>
              <a:t>=1</a:t>
            </a:r>
          </a:p>
          <a:p>
            <a:pPr lvl="0" defTabSz="914400">
              <a:defRPr/>
            </a:pPr>
            <a:r>
              <a:rPr lang="en-US" sz="1000" kern="0" dirty="0">
                <a:solidFill>
                  <a:prstClr val="black"/>
                </a:solidFill>
              </a:rPr>
              <a:t> </a:t>
            </a:r>
          </a:p>
          <a:p>
            <a:pPr lvl="0" defTabSz="914400">
              <a:defRPr/>
            </a:pPr>
            <a:r>
              <a:rPr lang="en-US" sz="1000" kern="0" dirty="0">
                <a:solidFill>
                  <a:prstClr val="black"/>
                </a:solidFill>
              </a:rPr>
              <a:t>and the parameters are</a:t>
            </a:r>
          </a:p>
          <a:p>
            <a:pPr lvl="0" defTabSz="914400">
              <a:defRPr/>
            </a:pPr>
            <a:endParaRPr lang="en-US" sz="1000" kern="0" dirty="0">
              <a:solidFill>
                <a:prstClr val="black"/>
              </a:solidFill>
            </a:endParaRPr>
          </a:p>
          <a:p>
            <a:pPr lvl="0" defTabSz="914400">
              <a:defRPr/>
            </a:pPr>
            <a:r>
              <a:rPr lang="en-US" sz="1000" kern="0" dirty="0" err="1">
                <a:solidFill>
                  <a:prstClr val="black"/>
                </a:solidFill>
              </a:rPr>
              <a:t>dk</a:t>
            </a:r>
            <a:r>
              <a:rPr lang="en-US" sz="1000" kern="0" dirty="0">
                <a:solidFill>
                  <a:prstClr val="black"/>
                </a:solidFill>
              </a:rPr>
              <a:t> : Position of the first nucleotide of the deleted sequence starting from the origin of replication when gene or promoter  k  is selected to be deleted in the </a:t>
            </a:r>
            <a:r>
              <a:rPr lang="en-US" sz="1000" kern="0" dirty="0" err="1">
                <a:solidFill>
                  <a:prstClr val="black"/>
                </a:solidFill>
              </a:rPr>
              <a:t>begining</a:t>
            </a:r>
            <a:r>
              <a:rPr lang="en-US" sz="1000" kern="0" dirty="0">
                <a:solidFill>
                  <a:prstClr val="black"/>
                </a:solidFill>
              </a:rPr>
              <a:t> of the stretch. Note that  </a:t>
            </a:r>
            <a:r>
              <a:rPr lang="en-US" sz="1000" kern="0" dirty="0" err="1">
                <a:solidFill>
                  <a:prstClr val="black"/>
                </a:solidFill>
              </a:rPr>
              <a:t>dk</a:t>
            </a:r>
            <a:r>
              <a:rPr lang="en-US" sz="1000" kern="0" dirty="0">
                <a:solidFill>
                  <a:prstClr val="black"/>
                </a:solidFill>
              </a:rPr>
              <a:t>  is not always the start site of a gene or promoter. It is the first nucleotide of the </a:t>
            </a:r>
            <a:r>
              <a:rPr lang="en-US" sz="1000" kern="0" dirty="0" err="1">
                <a:solidFill>
                  <a:prstClr val="black"/>
                </a:solidFill>
              </a:rPr>
              <a:t>nonoverlapped</a:t>
            </a:r>
            <a:r>
              <a:rPr lang="en-US" sz="1000" kern="0" dirty="0">
                <a:solidFill>
                  <a:prstClr val="black"/>
                </a:solidFill>
              </a:rPr>
              <a:t> region between the gene/promoter  k  and gene/promoter  k−1 </a:t>
            </a:r>
          </a:p>
          <a:p>
            <a:pPr lvl="0" defTabSz="914400">
              <a:defRPr/>
            </a:pPr>
            <a:r>
              <a:rPr lang="en-US" sz="1000" kern="0" dirty="0" err="1">
                <a:solidFill>
                  <a:prstClr val="black"/>
                </a:solidFill>
              </a:rPr>
              <a:t>d′k</a:t>
            </a:r>
            <a:r>
              <a:rPr lang="en-US" sz="1000" kern="0" dirty="0">
                <a:solidFill>
                  <a:prstClr val="black"/>
                </a:solidFill>
              </a:rPr>
              <a:t> : Position of the first nucleotide of the gene or promoter k immediately after the deleted sequence</a:t>
            </a:r>
          </a:p>
          <a:p>
            <a:pPr lvl="0" defTabSz="914400">
              <a:defRPr/>
            </a:pPr>
            <a:r>
              <a:rPr lang="en-US" sz="1000" kern="0" dirty="0">
                <a:solidFill>
                  <a:prstClr val="black"/>
                </a:solidFill>
              </a:rPr>
              <a:t>mi  is the measured protein mass of gene  i  and  ∑</a:t>
            </a:r>
            <a:r>
              <a:rPr lang="en-US" sz="1000" kern="0" dirty="0" err="1">
                <a:solidFill>
                  <a:prstClr val="black"/>
                </a:solidFill>
              </a:rPr>
              <a:t>ki</a:t>
            </a:r>
            <a:r>
              <a:rPr lang="en-US" sz="1000" kern="0" dirty="0">
                <a:solidFill>
                  <a:prstClr val="black"/>
                </a:solidFill>
              </a:rPr>
              <a:t>=1mi  is the cumulative protein mass of all genes from the origin of replication to the  k </a:t>
            </a:r>
            <a:r>
              <a:rPr lang="en-US" sz="1000" kern="0" dirty="0" err="1">
                <a:solidFill>
                  <a:prstClr val="black"/>
                </a:solidFill>
              </a:rPr>
              <a:t>th</a:t>
            </a:r>
            <a:r>
              <a:rPr lang="en-US" sz="1000" kern="0" dirty="0">
                <a:solidFill>
                  <a:prstClr val="black"/>
                </a:solidFill>
              </a:rPr>
              <a:t> gene. By subtracting the cumulative protein mass of the start gene ( </a:t>
            </a:r>
            <a:r>
              <a:rPr lang="en-US" sz="1000" kern="0" dirty="0" err="1">
                <a:solidFill>
                  <a:prstClr val="black"/>
                </a:solidFill>
              </a:rPr>
              <a:t>xk</a:t>
            </a:r>
            <a:r>
              <a:rPr lang="en-US" sz="1000" kern="0" dirty="0">
                <a:solidFill>
                  <a:prstClr val="black"/>
                </a:solidFill>
              </a:rPr>
              <a:t> ) from the cumulative protein mass of the end gene ( </a:t>
            </a:r>
            <a:r>
              <a:rPr lang="en-US" sz="1000" kern="0" dirty="0" err="1">
                <a:solidFill>
                  <a:prstClr val="black"/>
                </a:solidFill>
              </a:rPr>
              <a:t>yk</a:t>
            </a:r>
            <a:r>
              <a:rPr lang="en-US" sz="1000" kern="0" dirty="0">
                <a:solidFill>
                  <a:prstClr val="black"/>
                </a:solidFill>
              </a:rPr>
              <a:t> ), we obtain the cumulative protein mass of the interval for the optimal solution</a:t>
            </a:r>
          </a:p>
          <a:p>
            <a:pPr lvl="0" defTabSz="914400">
              <a:defRPr/>
            </a:pPr>
            <a:r>
              <a:rPr lang="en-US" sz="1000" kern="0" dirty="0">
                <a:solidFill>
                  <a:prstClr val="black"/>
                </a:solidFill>
              </a:rPr>
              <a:t>We maximize the mass that is knocked out based on absolute quantitative proteomics Schmidt et al 2015 in  (</a:t>
            </a:r>
            <a:r>
              <a:rPr lang="en-US" sz="1000" kern="0" dirty="0" err="1">
                <a:solidFill>
                  <a:prstClr val="black"/>
                </a:solidFill>
              </a:rPr>
              <a:t>fg</a:t>
            </a:r>
            <a:r>
              <a:rPr lang="en-US" sz="1000" kern="0" dirty="0">
                <a:solidFill>
                  <a:prstClr val="black"/>
                </a:solidFill>
              </a:rPr>
              <a:t>/cell) </a:t>
            </a:r>
          </a:p>
          <a:p>
            <a:pPr lvl="0" defTabSz="914400">
              <a:defRPr/>
            </a:pPr>
            <a:r>
              <a:rPr lang="en-US" sz="1000" kern="0" dirty="0" err="1">
                <a:solidFill>
                  <a:prstClr val="black"/>
                </a:solidFill>
              </a:rPr>
              <a:t>MaxMass</a:t>
            </a:r>
            <a:r>
              <a:rPr lang="en-US" sz="1000" kern="0" dirty="0">
                <a:solidFill>
                  <a:prstClr val="black"/>
                </a:solidFill>
              </a:rPr>
              <a:t> constraints</a:t>
            </a:r>
          </a:p>
          <a:p>
            <a:pPr lvl="0" defTabSz="914400">
              <a:defRPr/>
            </a:pPr>
            <a:r>
              <a:rPr lang="en-US" sz="1000" kern="0" dirty="0">
                <a:solidFill>
                  <a:prstClr val="black"/>
                </a:solidFill>
              </a:rPr>
              <a:t>∑</a:t>
            </a:r>
            <a:r>
              <a:rPr lang="en-US" sz="1000" kern="0" dirty="0" err="1">
                <a:solidFill>
                  <a:prstClr val="black"/>
                </a:solidFill>
              </a:rPr>
              <a:t>j∈JSi,jvj</a:t>
            </a:r>
            <a:r>
              <a:rPr lang="en-US" sz="1000" kern="0" dirty="0">
                <a:solidFill>
                  <a:prstClr val="black"/>
                </a:solidFill>
              </a:rPr>
              <a:t>=0∑k∈Kyk=1∑kj=1xj−∑</a:t>
            </a:r>
            <a:r>
              <a:rPr lang="en-US" sz="1000" kern="0" dirty="0" err="1">
                <a:solidFill>
                  <a:prstClr val="black"/>
                </a:solidFill>
              </a:rPr>
              <a:t>kj</a:t>
            </a:r>
            <a:r>
              <a:rPr lang="en-US" sz="1000" kern="0" dirty="0">
                <a:solidFill>
                  <a:prstClr val="black"/>
                </a:solidFill>
              </a:rPr>
              <a:t>=1yj=</a:t>
            </a:r>
            <a:r>
              <a:rPr lang="en-US" sz="1000" kern="0" dirty="0" err="1">
                <a:solidFill>
                  <a:prstClr val="black"/>
                </a:solidFill>
              </a:rPr>
              <a:t>zkvbiomass≥f⋅vbiomass</a:t>
            </a:r>
            <a:r>
              <a:rPr lang="en-US" sz="1000" kern="0" dirty="0">
                <a:solidFill>
                  <a:prstClr val="black"/>
                </a:solidFill>
              </a:rPr>
              <a:t>, </a:t>
            </a:r>
            <a:r>
              <a:rPr lang="en-US" sz="1000" kern="0" dirty="0" err="1">
                <a:solidFill>
                  <a:prstClr val="black"/>
                </a:solidFill>
              </a:rPr>
              <a:t>maxzg</a:t>
            </a:r>
            <a:r>
              <a:rPr lang="en-US" sz="1000" kern="0" dirty="0">
                <a:solidFill>
                  <a:prstClr val="black"/>
                </a:solidFill>
              </a:rPr>
              <a:t>=∏</a:t>
            </a:r>
            <a:r>
              <a:rPr lang="en-US" sz="1000" kern="0" dirty="0" err="1">
                <a:solidFill>
                  <a:prstClr val="black"/>
                </a:solidFill>
              </a:rPr>
              <a:t>p∈pgzpi</a:t>
            </a:r>
            <a:r>
              <a:rPr lang="en-US" sz="1000" kern="0" dirty="0">
                <a:solidFill>
                  <a:prstClr val="black"/>
                </a:solidFill>
              </a:rPr>
              <a:t>=1,…,</a:t>
            </a:r>
            <a:r>
              <a:rPr lang="en-US" sz="1000" kern="0" dirty="0" err="1">
                <a:solidFill>
                  <a:prstClr val="black"/>
                </a:solidFill>
              </a:rPr>
              <a:t>N∑k∈Kxk</a:t>
            </a:r>
            <a:r>
              <a:rPr lang="en-US" sz="1000" kern="0" dirty="0">
                <a:solidFill>
                  <a:prstClr val="black"/>
                </a:solidFill>
              </a:rPr>
              <a:t>=1k=1,…,</a:t>
            </a:r>
            <a:r>
              <a:rPr lang="en-US" sz="1000" kern="0" dirty="0" err="1">
                <a:solidFill>
                  <a:prstClr val="black"/>
                </a:solidFill>
              </a:rPr>
              <a:t>Kp</a:t>
            </a:r>
            <a:r>
              <a:rPr lang="en-US" sz="1000" kern="0" dirty="0">
                <a:solidFill>
                  <a:prstClr val="black"/>
                </a:solidFill>
              </a:rPr>
              <a:t>=1,…,</a:t>
            </a:r>
            <a:r>
              <a:rPr lang="en-US" sz="1000" kern="0" dirty="0" err="1">
                <a:solidFill>
                  <a:prstClr val="black"/>
                </a:solidFill>
              </a:rPr>
              <a:t>PSteady</a:t>
            </a:r>
            <a:r>
              <a:rPr lang="en-US" sz="1000" kern="0" dirty="0">
                <a:solidFill>
                  <a:prstClr val="black"/>
                </a:solidFill>
              </a:rPr>
              <a:t> state conservation of metabolite i </a:t>
            </a:r>
            <a:r>
              <a:rPr lang="en-US" sz="1000" kern="0" dirty="0" err="1">
                <a:solidFill>
                  <a:prstClr val="black"/>
                </a:solidFill>
              </a:rPr>
              <a:t>requirementEnsure</a:t>
            </a:r>
            <a:r>
              <a:rPr lang="en-US" sz="1000" kern="0" dirty="0">
                <a:solidFill>
                  <a:prstClr val="black"/>
                </a:solidFill>
              </a:rPr>
              <a:t> only one gene knockout per </a:t>
            </a:r>
            <a:r>
              <a:rPr lang="en-US" sz="1000" kern="0" dirty="0" err="1">
                <a:solidFill>
                  <a:prstClr val="black"/>
                </a:solidFill>
              </a:rPr>
              <a:t>iterationEnsures</a:t>
            </a:r>
            <a:r>
              <a:rPr lang="en-US" sz="1000" kern="0" dirty="0">
                <a:solidFill>
                  <a:prstClr val="black"/>
                </a:solidFill>
              </a:rPr>
              <a:t> all genes between start and end area also knocked </a:t>
            </a:r>
            <a:r>
              <a:rPr lang="en-US" sz="1000" kern="0" dirty="0" err="1">
                <a:solidFill>
                  <a:prstClr val="black"/>
                </a:solidFill>
              </a:rPr>
              <a:t>outRequires</a:t>
            </a:r>
            <a:r>
              <a:rPr lang="en-US" sz="1000" kern="0" dirty="0">
                <a:solidFill>
                  <a:prstClr val="black"/>
                </a:solidFill>
              </a:rPr>
              <a:t> that the KO must be capable of growing at the specified fraction of theoretical growth </a:t>
            </a:r>
            <a:r>
              <a:rPr lang="en-US" sz="1000" kern="0" dirty="0" err="1">
                <a:solidFill>
                  <a:prstClr val="black"/>
                </a:solidFill>
              </a:rPr>
              <a:t>rateEnsures</a:t>
            </a:r>
            <a:r>
              <a:rPr lang="en-US" sz="1000" kern="0" dirty="0">
                <a:solidFill>
                  <a:prstClr val="black"/>
                </a:solidFill>
              </a:rPr>
              <a:t> that a gene is not functional if all of its promoters are deleted</a:t>
            </a:r>
          </a:p>
          <a:p>
            <a:pPr lvl="0" defTabSz="914400">
              <a:defRPr/>
            </a:pPr>
            <a:r>
              <a:rPr lang="en-US" sz="1000" kern="0" dirty="0">
                <a:solidFill>
                  <a:prstClr val="black"/>
                </a:solidFill>
              </a:rPr>
              <a:t>Gene Protein Reaction constraints</a:t>
            </a:r>
          </a:p>
          <a:p>
            <a:pPr lvl="0" defTabSz="914400">
              <a:defRPr/>
            </a:pPr>
            <a:r>
              <a:rPr lang="en-US" sz="1000" kern="0" dirty="0">
                <a:solidFill>
                  <a:prstClr val="black"/>
                </a:solidFill>
              </a:rPr>
              <a:t>Single gene catalyzes reaction:  </a:t>
            </a:r>
            <a:r>
              <a:rPr lang="en-US" sz="1000" kern="0" dirty="0" err="1">
                <a:solidFill>
                  <a:prstClr val="black"/>
                </a:solidFill>
              </a:rPr>
              <a:t>k→vj</a:t>
            </a:r>
            <a:r>
              <a:rPr lang="en-US" sz="1000" kern="0" dirty="0">
                <a:solidFill>
                  <a:prstClr val="black"/>
                </a:solidFill>
              </a:rPr>
              <a:t> </a:t>
            </a:r>
          </a:p>
          <a:p>
            <a:pPr lvl="0" defTabSz="914400">
              <a:defRPr/>
            </a:pPr>
            <a:r>
              <a:rPr lang="en-US" sz="1000" kern="0" dirty="0">
                <a:solidFill>
                  <a:prstClr val="black"/>
                </a:solidFill>
              </a:rPr>
              <a:t>(1−zk)⋅</a:t>
            </a:r>
            <a:r>
              <a:rPr lang="en-US" sz="1000" kern="0" dirty="0" err="1">
                <a:solidFill>
                  <a:prstClr val="black"/>
                </a:solidFill>
              </a:rPr>
              <a:t>LB≤vj</a:t>
            </a:r>
            <a:r>
              <a:rPr lang="en-US" sz="1000" kern="0" dirty="0">
                <a:solidFill>
                  <a:prstClr val="black"/>
                </a:solidFill>
              </a:rPr>
              <a:t>≤(1−zk)⋅UB</a:t>
            </a:r>
          </a:p>
          <a:p>
            <a:pPr lvl="0" defTabSz="914400">
              <a:defRPr/>
            </a:pPr>
            <a:r>
              <a:rPr lang="en-US" sz="1000" kern="0" dirty="0">
                <a:solidFill>
                  <a:prstClr val="black"/>
                </a:solidFill>
              </a:rPr>
              <a:t> </a:t>
            </a:r>
          </a:p>
          <a:p>
            <a:pPr lvl="0" defTabSz="914400">
              <a:defRPr/>
            </a:pPr>
            <a:r>
              <a:rPr lang="en-US" sz="1000" kern="0" dirty="0">
                <a:solidFill>
                  <a:prstClr val="black"/>
                </a:solidFill>
              </a:rPr>
              <a:t>Enzyme dimer complex catalyzes reaction:  (k1 AND k2)→</a:t>
            </a:r>
            <a:r>
              <a:rPr lang="en-US" sz="1000" kern="0" dirty="0" err="1">
                <a:solidFill>
                  <a:prstClr val="black"/>
                </a:solidFill>
              </a:rPr>
              <a:t>vj</a:t>
            </a:r>
            <a:r>
              <a:rPr lang="en-US" sz="1000" kern="0" dirty="0">
                <a:solidFill>
                  <a:prstClr val="black"/>
                </a:solidFill>
              </a:rPr>
              <a:t> </a:t>
            </a:r>
          </a:p>
          <a:p>
            <a:pPr lvl="0" defTabSz="914400">
              <a:defRPr/>
            </a:pPr>
            <a:r>
              <a:rPr lang="en-US" sz="1000" kern="0" dirty="0">
                <a:solidFill>
                  <a:prstClr val="black"/>
                </a:solidFill>
              </a:rPr>
              <a:t>(1−zk1)⋅</a:t>
            </a:r>
            <a:r>
              <a:rPr lang="en-US" sz="1000" kern="0" dirty="0" err="1">
                <a:solidFill>
                  <a:prstClr val="black"/>
                </a:solidFill>
              </a:rPr>
              <a:t>LB≤vj</a:t>
            </a:r>
            <a:r>
              <a:rPr lang="en-US" sz="1000" kern="0" dirty="0">
                <a:solidFill>
                  <a:prstClr val="black"/>
                </a:solidFill>
              </a:rPr>
              <a:t>≤(1−zk1)⋅UB(1−zk2)⋅</a:t>
            </a:r>
            <a:r>
              <a:rPr lang="en-US" sz="1000" kern="0" dirty="0" err="1">
                <a:solidFill>
                  <a:prstClr val="black"/>
                </a:solidFill>
              </a:rPr>
              <a:t>LB≤vj</a:t>
            </a:r>
            <a:r>
              <a:rPr lang="en-US" sz="1000" kern="0" dirty="0">
                <a:solidFill>
                  <a:prstClr val="black"/>
                </a:solidFill>
              </a:rPr>
              <a:t>≤(1−zk2)⋅UB</a:t>
            </a:r>
          </a:p>
          <a:p>
            <a:pPr lvl="0" defTabSz="914400">
              <a:defRPr/>
            </a:pPr>
            <a:r>
              <a:rPr lang="en-US" sz="1000" kern="0" dirty="0">
                <a:solidFill>
                  <a:prstClr val="black"/>
                </a:solidFill>
              </a:rPr>
              <a:t>Two Isozymes catalyze reaction:  (k1 OR k2)→</a:t>
            </a:r>
            <a:r>
              <a:rPr lang="en-US" sz="1000" kern="0" dirty="0" err="1">
                <a:solidFill>
                  <a:prstClr val="black"/>
                </a:solidFill>
              </a:rPr>
              <a:t>vj</a:t>
            </a:r>
            <a:r>
              <a:rPr lang="en-US" sz="1000" kern="0" dirty="0">
                <a:solidFill>
                  <a:prstClr val="black"/>
                </a:solidFill>
              </a:rPr>
              <a:t> </a:t>
            </a:r>
          </a:p>
          <a:p>
            <a:pPr lvl="0" defTabSz="914400">
              <a:defRPr/>
            </a:pPr>
            <a:r>
              <a:rPr lang="en-US" sz="1000" kern="0" dirty="0">
                <a:solidFill>
                  <a:prstClr val="black"/>
                </a:solidFill>
              </a:rPr>
              <a:t>(2−zk1−zk2)⋅</a:t>
            </a:r>
            <a:r>
              <a:rPr lang="en-US" sz="1000" kern="0" dirty="0" err="1">
                <a:solidFill>
                  <a:prstClr val="black"/>
                </a:solidFill>
              </a:rPr>
              <a:t>LB≤vj</a:t>
            </a:r>
            <a:r>
              <a:rPr lang="en-US" sz="1000" kern="0" dirty="0">
                <a:solidFill>
                  <a:prstClr val="black"/>
                </a:solidFill>
              </a:rPr>
              <a:t>≤(2−zk1−zk2)⋅</a:t>
            </a:r>
            <a:r>
              <a:rPr lang="en-US" sz="1000" kern="0" dirty="0" err="1">
                <a:solidFill>
                  <a:prstClr val="black"/>
                </a:solidFill>
              </a:rPr>
              <a:t>UBLB≤vj≤UB</a:t>
            </a:r>
            <a:endParaRPr lang="en-US" sz="1000" kern="0" dirty="0">
              <a:solidFill>
                <a:prstClr val="black"/>
              </a:solidFill>
            </a:endParaRPr>
          </a:p>
          <a:p>
            <a:pPr lvl="0" defTabSz="914400">
              <a:defRPr/>
            </a:pPr>
            <a:r>
              <a:rPr lang="en-US" sz="1000" kern="0" dirty="0">
                <a:solidFill>
                  <a:prstClr val="black"/>
                </a:solidFill>
              </a:rPr>
              <a:t>Complex Gene Protein Reaction:  (k1 AND k2) OR (k1 AND k3)→</a:t>
            </a:r>
            <a:r>
              <a:rPr lang="en-US" sz="1000" kern="0" dirty="0" err="1">
                <a:solidFill>
                  <a:prstClr val="black"/>
                </a:solidFill>
              </a:rPr>
              <a:t>vj</a:t>
            </a:r>
            <a:r>
              <a:rPr lang="en-US" sz="1000" kern="0" dirty="0">
                <a:solidFill>
                  <a:prstClr val="black"/>
                </a:solidFill>
              </a:rPr>
              <a:t> ¶</a:t>
            </a:r>
          </a:p>
          <a:p>
            <a:pPr lvl="0" defTabSz="914400">
              <a:defRPr/>
            </a:pPr>
            <a:r>
              <a:rPr lang="en-US" sz="1000" kern="0" dirty="0">
                <a:solidFill>
                  <a:prstClr val="black"/>
                </a:solidFill>
              </a:rPr>
              <a:t>(2−zk2−zk3)⋅</a:t>
            </a:r>
            <a:r>
              <a:rPr lang="en-US" sz="1000" kern="0" dirty="0" err="1">
                <a:solidFill>
                  <a:prstClr val="black"/>
                </a:solidFill>
              </a:rPr>
              <a:t>LB≤vj</a:t>
            </a:r>
            <a:r>
              <a:rPr lang="en-US" sz="1000" kern="0" dirty="0">
                <a:solidFill>
                  <a:prstClr val="black"/>
                </a:solidFill>
              </a:rPr>
              <a:t>≤(2−zk2−zk3)⋅UB(1−zk1)⋅</a:t>
            </a:r>
            <a:r>
              <a:rPr lang="en-US" sz="1000" kern="0" dirty="0" err="1">
                <a:solidFill>
                  <a:prstClr val="black"/>
                </a:solidFill>
              </a:rPr>
              <a:t>LB≤vj</a:t>
            </a:r>
            <a:r>
              <a:rPr lang="en-US" sz="1000" kern="0" dirty="0">
                <a:solidFill>
                  <a:prstClr val="black"/>
                </a:solidFill>
              </a:rPr>
              <a:t>≤(1−zk1)⋅UB</a:t>
            </a:r>
            <a:endParaRPr kumimoji="0" lang="en-US" sz="1000" b="0" i="0" u="none" strike="noStrike" kern="0" cap="none" spc="0" normalizeH="0" baseline="0" noProof="0" dirty="0">
              <a:ln>
                <a:noFill/>
              </a:ln>
              <a:solidFill>
                <a:prstClr val="black"/>
              </a:solidFill>
              <a:effectLst/>
              <a:uLnTx/>
              <a:uFillTx/>
            </a:endParaRPr>
          </a:p>
        </p:txBody>
      </p:sp>
      <p:sp>
        <p:nvSpPr>
          <p:cNvPr id="32" name="TextBox 31"/>
          <p:cNvSpPr txBox="1"/>
          <p:nvPr/>
        </p:nvSpPr>
        <p:spPr>
          <a:xfrm>
            <a:off x="7797453" y="3617950"/>
            <a:ext cx="12202816" cy="4832092"/>
          </a:xfrm>
          <a:prstGeom prst="rect">
            <a:avLst/>
          </a:prstGeom>
          <a:noFill/>
        </p:spPr>
        <p:txBody>
          <a:bodyPr wrap="square" rtlCol="0">
            <a:spAutoFit/>
          </a:bodyPr>
          <a:lstStyle/>
          <a:p>
            <a:r>
              <a:rPr lang="en-US" sz="2800" dirty="0"/>
              <a:t>Molecular crowding is a biophysical constraint on the ability of microbial cell factories to produce proteins </a:t>
            </a:r>
            <a:r>
              <a:rPr lang="en-US" sz="2800" dirty="0" smtClean="0"/>
              <a:t>of interest </a:t>
            </a:r>
            <a:r>
              <a:rPr lang="en-US" sz="2800" dirty="0"/>
              <a:t>at sufficient titer, rate and yield to become economically viable. To address this issue directly, </a:t>
            </a:r>
            <a:r>
              <a:rPr lang="en-US" sz="2800" dirty="0" smtClean="0"/>
              <a:t>the Cellular </a:t>
            </a:r>
            <a:r>
              <a:rPr lang="en-US" sz="2800" dirty="0"/>
              <a:t>Capacity Optimization project aims to iteratively knock out nonessential regions of the genome </a:t>
            </a:r>
            <a:r>
              <a:rPr lang="en-US" sz="2800" dirty="0" smtClean="0"/>
              <a:t>that code </a:t>
            </a:r>
            <a:r>
              <a:rPr lang="en-US" sz="2800" dirty="0"/>
              <a:t>for highly expressed proteins in order to reclaim that protein capacity for engineered proteins. In order </a:t>
            </a:r>
            <a:r>
              <a:rPr lang="en-US" sz="2800" dirty="0" smtClean="0"/>
              <a:t>to rationally </a:t>
            </a:r>
            <a:r>
              <a:rPr lang="en-US" sz="2800" dirty="0"/>
              <a:t>guide this process, we have developed </a:t>
            </a:r>
            <a:r>
              <a:rPr lang="en-US" sz="2800" dirty="0" err="1"/>
              <a:t>MaxMass</a:t>
            </a:r>
            <a:r>
              <a:rPr lang="en-US" sz="2800" dirty="0"/>
              <a:t>, an algorithm for iterative reduction of the </a:t>
            </a:r>
            <a:r>
              <a:rPr lang="en-US" sz="2800" dirty="0" smtClean="0"/>
              <a:t>host proteome </a:t>
            </a:r>
            <a:r>
              <a:rPr lang="en-US" sz="2800" dirty="0"/>
              <a:t>without replacement. </a:t>
            </a:r>
            <a:r>
              <a:rPr lang="en-US" sz="2800" dirty="0" err="1"/>
              <a:t>MaxMass</a:t>
            </a:r>
            <a:r>
              <a:rPr lang="en-US" sz="2800" dirty="0"/>
              <a:t> automatically calculates which genes are essential for the </a:t>
            </a:r>
            <a:r>
              <a:rPr lang="en-US" sz="2800" dirty="0" smtClean="0"/>
              <a:t>current environment </a:t>
            </a:r>
            <a:r>
              <a:rPr lang="en-US" sz="2800" dirty="0"/>
              <a:t>and iteration, and uses these essential genes as constraints on the size of the knockout </a:t>
            </a:r>
            <a:r>
              <a:rPr lang="en-US" sz="2800" dirty="0" smtClean="0"/>
              <a:t>region, while </a:t>
            </a:r>
            <a:r>
              <a:rPr lang="en-US" sz="2800" dirty="0"/>
              <a:t>optimizing for maximum protein mass reclamation.</a:t>
            </a:r>
            <a:endParaRPr lang="en-US" sz="2800" dirty="0"/>
          </a:p>
        </p:txBody>
      </p:sp>
      <p:sp>
        <p:nvSpPr>
          <p:cNvPr id="36" name="TextBox 35"/>
          <p:cNvSpPr txBox="1"/>
          <p:nvPr/>
        </p:nvSpPr>
        <p:spPr>
          <a:xfrm>
            <a:off x="7089591" y="8687542"/>
            <a:ext cx="2968809" cy="5262979"/>
          </a:xfrm>
          <a:prstGeom prst="rect">
            <a:avLst/>
          </a:prstGeom>
          <a:noFill/>
        </p:spPr>
        <p:txBody>
          <a:bodyPr wrap="square" rtlCol="0">
            <a:spAutoFit/>
          </a:bodyPr>
          <a:lstStyle/>
          <a:p>
            <a:r>
              <a:rPr lang="en-US" sz="1600" b="1" dirty="0"/>
              <a:t>Comparison of Predictions with Experiment</a:t>
            </a:r>
          </a:p>
          <a:p>
            <a:r>
              <a:rPr lang="en-US" sz="1600" dirty="0"/>
              <a:t>To evaluate the ability of the algorithm to predict protein reclamation, we used proteomics data obtained from the KHK collection of knockouts. As a baseline first step, we wished to assess how well the protein distribution of the previous step was able to predict the protein distribution of the subsequent step by assuming that the only expression that changed between steps were the genes that were knocked out. The results of this analysis are displayed in Figure XX. Interestingly, there were some proteins whose expression level increased as a result of the knockout.</a:t>
            </a:r>
          </a:p>
        </p:txBody>
      </p:sp>
      <p:sp>
        <p:nvSpPr>
          <p:cNvPr id="37" name="TextBox 36"/>
          <p:cNvSpPr txBox="1"/>
          <p:nvPr/>
        </p:nvSpPr>
        <p:spPr>
          <a:xfrm>
            <a:off x="14914316" y="8750573"/>
            <a:ext cx="2230684" cy="5192144"/>
          </a:xfrm>
          <a:prstGeom prst="rect">
            <a:avLst/>
          </a:prstGeom>
          <a:noFill/>
        </p:spPr>
        <p:txBody>
          <a:bodyPr wrap="square" rtlCol="0">
            <a:spAutoFit/>
          </a:bodyPr>
          <a:lstStyle/>
          <a:p>
            <a:r>
              <a:rPr lang="en-US" sz="1600" b="1" dirty="0"/>
              <a:t>Application of </a:t>
            </a:r>
            <a:r>
              <a:rPr lang="en-US" sz="1600" b="1" dirty="0" err="1"/>
              <a:t>MaxMass</a:t>
            </a:r>
            <a:r>
              <a:rPr lang="en-US" sz="1600" b="1" dirty="0"/>
              <a:t> to wild-type E. coli W3110</a:t>
            </a:r>
          </a:p>
          <a:p>
            <a:r>
              <a:rPr lang="en-US" sz="1600" dirty="0"/>
              <a:t>We then applied </a:t>
            </a:r>
            <a:r>
              <a:rPr lang="en-US" sz="1600" dirty="0" err="1"/>
              <a:t>MaxMass</a:t>
            </a:r>
            <a:r>
              <a:rPr lang="en-US" sz="1600" dirty="0"/>
              <a:t> using the protein expression from wild-type E. coli strain W3110 Schmidt et al 2018 in order to predict which gene knockouts would result in the largest amount of protein reclamation. The results for this experiment are displayed in Figure YY. We predicted that ZZ% of the proteome could be reclaimed after N steps.</a:t>
            </a:r>
            <a:endParaRPr lang="en-US" sz="1600" dirty="0"/>
          </a:p>
        </p:txBody>
      </p:sp>
      <p:sp>
        <p:nvSpPr>
          <p:cNvPr id="38" name="TextBox 37"/>
          <p:cNvSpPr txBox="1"/>
          <p:nvPr/>
        </p:nvSpPr>
        <p:spPr>
          <a:xfrm>
            <a:off x="24366119" y="8659500"/>
            <a:ext cx="2303699" cy="1077218"/>
          </a:xfrm>
          <a:prstGeom prst="rect">
            <a:avLst/>
          </a:prstGeom>
          <a:noFill/>
        </p:spPr>
        <p:txBody>
          <a:bodyPr wrap="square" rtlCol="0">
            <a:spAutoFit/>
          </a:bodyPr>
          <a:lstStyle/>
          <a:p>
            <a:r>
              <a:rPr lang="en-US" sz="1600" dirty="0"/>
              <a:t>Figure to the left of this box legend fully explaining what we are seeing </a:t>
            </a:r>
          </a:p>
        </p:txBody>
      </p:sp>
      <p:pic>
        <p:nvPicPr>
          <p:cNvPr id="16" name="Picture 15"/>
          <p:cNvPicPr>
            <a:picLocks noChangeAspect="1"/>
          </p:cNvPicPr>
          <p:nvPr/>
        </p:nvPicPr>
        <p:blipFill>
          <a:blip r:embed="rId8"/>
          <a:stretch>
            <a:fillRect/>
          </a:stretch>
        </p:blipFill>
        <p:spPr>
          <a:xfrm>
            <a:off x="13995437" y="15494648"/>
            <a:ext cx="7404278" cy="1709824"/>
          </a:xfrm>
          <a:prstGeom prst="rect">
            <a:avLst/>
          </a:prstGeom>
        </p:spPr>
      </p:pic>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D84E19-7573-4778-99F4-2CEBE2C4C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75D8BD-C4E9-4576-A31D-E7000E07F13B}">
  <ds:schemaRefs>
    <ds:schemaRef ds:uri="http://schemas.microsoft.com/sharepoint/v3/contenttype/forms"/>
  </ds:schemaRefs>
</ds:datastoreItem>
</file>

<file path=customXml/itemProps3.xml><?xml version="1.0" encoding="utf-8"?>
<ds:datastoreItem xmlns:ds="http://schemas.openxmlformats.org/officeDocument/2006/customXml" ds:itemID="{0FD694A8-E4F0-4A38-9DC4-09BA6888DD4A}">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4439</TotalTime>
  <Words>1066</Words>
  <Application>Microsoft Office PowerPoint</Application>
  <PresentationFormat>Custom</PresentationFormat>
  <Paragraphs>59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37</cp:revision>
  <dcterms:created xsi:type="dcterms:W3CDTF">2012-11-30T02:20:55Z</dcterms:created>
  <dcterms:modified xsi:type="dcterms:W3CDTF">2019-01-08T17:04:45Z</dcterms:modified>
</cp:coreProperties>
</file>